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9" r:id="rId4"/>
    <p:sldId id="260" r:id="rId5"/>
    <p:sldId id="319" r:id="rId6"/>
    <p:sldId id="318" r:id="rId7"/>
    <p:sldId id="267" r:id="rId8"/>
    <p:sldId id="321" r:id="rId9"/>
    <p:sldId id="262" r:id="rId10"/>
    <p:sldId id="268" r:id="rId11"/>
    <p:sldId id="263" r:id="rId12"/>
    <p:sldId id="298" r:id="rId13"/>
    <p:sldId id="301" r:id="rId14"/>
    <p:sldId id="300" r:id="rId15"/>
    <p:sldId id="299" r:id="rId16"/>
    <p:sldId id="302" r:id="rId17"/>
    <p:sldId id="304" r:id="rId18"/>
    <p:sldId id="311" r:id="rId19"/>
    <p:sldId id="310" r:id="rId20"/>
    <p:sldId id="308" r:id="rId21"/>
    <p:sldId id="309" r:id="rId22"/>
    <p:sldId id="314" r:id="rId23"/>
    <p:sldId id="313" r:id="rId24"/>
    <p:sldId id="266" r:id="rId25"/>
    <p:sldId id="316" r:id="rId26"/>
    <p:sldId id="312" r:id="rId27"/>
    <p:sldId id="264" r:id="rId28"/>
  </p:sldIdLst>
  <p:sldSz cx="18288000" cy="10287000"/>
  <p:notesSz cx="6858000" cy="9144000"/>
  <p:embeddedFontLst>
    <p:embeddedFont>
      <p:font typeface="Cambria" pitchFamily="18" charset="0"/>
      <p:regular r:id="rId30"/>
      <p:bold r:id="rId31"/>
      <p:italic r:id="rId32"/>
      <p:boldItalic r:id="rId33"/>
    </p:embeddedFont>
    <p:embeddedFont>
      <p:font typeface="Calibri" pitchFamily="34" charset="0"/>
      <p:regular r:id="rId34"/>
      <p:bold r:id="rId35"/>
      <p:italic r:id="rId36"/>
      <p:boldItalic r:id="rId37"/>
    </p:embeddedFont>
    <p:embeddedFont>
      <p:font typeface="Bahnschrift Condensed" pitchFamily="34" charset="0"/>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94622" autoAdjust="0"/>
  </p:normalViewPr>
  <p:slideViewPr>
    <p:cSldViewPr>
      <p:cViewPr varScale="1">
        <p:scale>
          <a:sx n="55" d="100"/>
          <a:sy n="55" d="100"/>
        </p:scale>
        <p:origin x="-62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9DCA9E-56EA-4009-BEA0-55FFD3E3B6DE}" type="datetimeFigureOut">
              <a:rPr lang="en-US" smtClean="0"/>
              <a:pPr/>
              <a:t>5/6/2025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2AAC15-CED6-4EA4-ACB9-A582A05CD121}" type="slidenum">
              <a:rPr lang="en-US" smtClean="0"/>
              <a:pPr/>
              <a:t>‹#›</a:t>
            </a:fld>
            <a:endParaRPr lang="en-US"/>
          </a:p>
        </p:txBody>
      </p:sp>
    </p:spTree>
    <p:extLst>
      <p:ext uri="{BB962C8B-B14F-4D97-AF65-F5344CB8AC3E}">
        <p14:creationId xmlns:p14="http://schemas.microsoft.com/office/powerpoint/2010/main" val="2843508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Freeform 2"/>
          <p:cNvSpPr/>
          <p:nvPr/>
        </p:nvSpPr>
        <p:spPr>
          <a:xfrm>
            <a:off x="1802030" y="-97536"/>
            <a:ext cx="16485970" cy="7581900"/>
          </a:xfrm>
          <a:custGeom>
            <a:avLst/>
            <a:gdLst/>
            <a:ahLst/>
            <a:cxnLst/>
            <a:rect l="l" t="t" r="r" b="b"/>
            <a:pathLst>
              <a:path w="16485970" h="7581900">
                <a:moveTo>
                  <a:pt x="0" y="0"/>
                </a:moveTo>
                <a:lnTo>
                  <a:pt x="16485970" y="0"/>
                </a:lnTo>
                <a:lnTo>
                  <a:pt x="16485970" y="7581900"/>
                </a:lnTo>
                <a:lnTo>
                  <a:pt x="0" y="7581900"/>
                </a:lnTo>
                <a:lnTo>
                  <a:pt x="0" y="0"/>
                </a:lnTo>
                <a:close/>
              </a:path>
            </a:pathLst>
          </a:custGeom>
          <a:blipFill>
            <a:blip r:embed="rId2">
              <a:alphaModFix amt="61000"/>
            </a:blip>
            <a:stretch>
              <a:fillRect t="-22434" b="-22434"/>
            </a:stretch>
          </a:blipFill>
        </p:spPr>
      </p:sp>
      <p:sp>
        <p:nvSpPr>
          <p:cNvPr id="9" name="AutoShape 4" descr="Handwriting text Lifestyle Diseases. Concept meaning a disease associated with the way an individual lives Web search digital information futuristic technology network connection. — Stock Photo, Image">
            <a:extLst>
              <a:ext uri="{FF2B5EF4-FFF2-40B4-BE49-F238E27FC236}">
                <a16:creationId xmlns:a16="http://schemas.microsoft.com/office/drawing/2014/main" xmlns="" id="{742240D7-8FD1-0244-6C1D-600EB0C424E3}"/>
              </a:ext>
            </a:extLst>
          </p:cNvPr>
          <p:cNvSpPr>
            <a:spLocks noChangeAspect="1" noChangeArrowheads="1"/>
          </p:cNvSpPr>
          <p:nvPr/>
        </p:nvSpPr>
        <p:spPr bwMode="auto">
          <a:xfrm>
            <a:off x="9655051" y="357558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2800">
              <a:solidFill>
                <a:schemeClr val="bg1"/>
              </a:solidFill>
            </a:endParaRPr>
          </a:p>
        </p:txBody>
      </p:sp>
      <p:sp>
        <p:nvSpPr>
          <p:cNvPr id="10" name="TextBox 9">
            <a:extLst>
              <a:ext uri="{FF2B5EF4-FFF2-40B4-BE49-F238E27FC236}">
                <a16:creationId xmlns:a16="http://schemas.microsoft.com/office/drawing/2014/main" xmlns="" id="{E856416A-837C-7436-FC69-5196724E362A}"/>
              </a:ext>
            </a:extLst>
          </p:cNvPr>
          <p:cNvSpPr txBox="1"/>
          <p:nvPr/>
        </p:nvSpPr>
        <p:spPr>
          <a:xfrm>
            <a:off x="6203638" y="443925"/>
            <a:ext cx="7682753" cy="769441"/>
          </a:xfrm>
          <a:prstGeom prst="rect">
            <a:avLst/>
          </a:prstGeom>
          <a:noFill/>
        </p:spPr>
        <p:txBody>
          <a:bodyPr wrap="square">
            <a:spAutoFit/>
          </a:bodyPr>
          <a:lstStyle/>
          <a:p>
            <a:pPr algn="ctr">
              <a:spcAft>
                <a:spcPts val="400"/>
              </a:spcAft>
            </a:pPr>
            <a:endParaRPr lang="en-IN" sz="44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xmlns="" id="{31EDE1C9-ABE3-300F-7FEE-D6772040092A}"/>
              </a:ext>
            </a:extLst>
          </p:cNvPr>
          <p:cNvSpPr txBox="1"/>
          <p:nvPr/>
        </p:nvSpPr>
        <p:spPr>
          <a:xfrm>
            <a:off x="2214514" y="298279"/>
            <a:ext cx="13430344" cy="2174954"/>
          </a:xfrm>
          <a:prstGeom prst="rect">
            <a:avLst/>
          </a:prstGeom>
          <a:noFill/>
          <a:ln>
            <a:solidFill>
              <a:srgbClr val="FF0000"/>
            </a:solidFill>
          </a:ln>
        </p:spPr>
        <p:txBody>
          <a:bodyPr wrap="square">
            <a:spAutoFit/>
          </a:bodyPr>
          <a:lstStyle/>
          <a:p>
            <a:pPr algn="ctr">
              <a:spcAft>
                <a:spcPts val="400"/>
              </a:spcAft>
            </a:pPr>
            <a:r>
              <a:rPr lang="en-IN" sz="6600" b="1" dirty="0" smtClean="0">
                <a:solidFill>
                  <a:schemeClr val="bg1"/>
                </a:solidFill>
                <a:effectLst/>
                <a:latin typeface="Times New Roman" pitchFamily="18" charset="0"/>
                <a:ea typeface="Calibri" panose="020F0502020204030204" pitchFamily="34" charset="0"/>
                <a:cs typeface="Times New Roman" pitchFamily="18" charset="0"/>
              </a:rPr>
              <a:t>EARLY PRIDICTION OF </a:t>
            </a:r>
          </a:p>
          <a:p>
            <a:pPr algn="ctr">
              <a:spcAft>
                <a:spcPts val="400"/>
              </a:spcAft>
            </a:pPr>
            <a:r>
              <a:rPr lang="en-IN" sz="6600" b="1" dirty="0" smtClean="0">
                <a:solidFill>
                  <a:schemeClr val="bg1"/>
                </a:solidFill>
                <a:effectLst/>
                <a:latin typeface="Times New Roman" pitchFamily="18" charset="0"/>
                <a:ea typeface="Calibri" panose="020F0502020204030204" pitchFamily="34" charset="0"/>
                <a:cs typeface="Times New Roman" pitchFamily="18" charset="0"/>
              </a:rPr>
              <a:t>LIFE </a:t>
            </a:r>
            <a:r>
              <a:rPr lang="en-IN" sz="6600" b="1" dirty="0">
                <a:solidFill>
                  <a:schemeClr val="bg1"/>
                </a:solidFill>
                <a:effectLst/>
                <a:latin typeface="Times New Roman" pitchFamily="18" charset="0"/>
                <a:ea typeface="Calibri" panose="020F0502020204030204" pitchFamily="34" charset="0"/>
                <a:cs typeface="Times New Roman" pitchFamily="18" charset="0"/>
              </a:rPr>
              <a:t>STYLE DISEASE </a:t>
            </a:r>
            <a:r>
              <a:rPr lang="en-IN" sz="6600" b="1" dirty="0" smtClean="0">
                <a:solidFill>
                  <a:schemeClr val="bg1"/>
                </a:solidFill>
                <a:effectLst/>
                <a:latin typeface="Times New Roman" pitchFamily="18" charset="0"/>
                <a:ea typeface="Calibri" panose="020F0502020204030204" pitchFamily="34" charset="0"/>
                <a:cs typeface="Times New Roman" pitchFamily="18" charset="0"/>
              </a:rPr>
              <a:t> </a:t>
            </a:r>
            <a:endParaRPr lang="en-IN" sz="6600" dirty="0">
              <a:solidFill>
                <a:schemeClr val="bg1"/>
              </a:solidFill>
              <a:effectLst/>
              <a:latin typeface="Times New Roman" pitchFamily="18" charset="0"/>
              <a:ea typeface="Calibri" panose="020F0502020204030204" pitchFamily="34" charset="0"/>
              <a:cs typeface="Times New Roman" pitchFamily="18" charset="0"/>
            </a:endParaRPr>
          </a:p>
        </p:txBody>
      </p:sp>
      <p:sp>
        <p:nvSpPr>
          <p:cNvPr id="12" name="TextBox 11"/>
          <p:cNvSpPr txBox="1"/>
          <p:nvPr/>
        </p:nvSpPr>
        <p:spPr>
          <a:xfrm>
            <a:off x="304800" y="3214674"/>
            <a:ext cx="9767894" cy="6555641"/>
          </a:xfrm>
          <a:prstGeom prst="rect">
            <a:avLst/>
          </a:prstGeom>
          <a:noFill/>
        </p:spPr>
        <p:txBody>
          <a:bodyPr wrap="square" rtlCol="0">
            <a:spAutoFit/>
          </a:bodyPr>
          <a:lstStyle/>
          <a:p>
            <a:endParaRPr lang="en-US" sz="3200" b="1" dirty="0" smtClean="0">
              <a:solidFill>
                <a:schemeClr val="bg1"/>
              </a:solidFill>
              <a:latin typeface="Times New Roman" pitchFamily="18" charset="0"/>
              <a:cs typeface="Times New Roman" pitchFamily="18" charset="0"/>
            </a:endParaRPr>
          </a:p>
          <a:p>
            <a:pPr algn="ctr"/>
            <a:endParaRPr lang="en-US" sz="3200" b="1" dirty="0" smtClean="0">
              <a:solidFill>
                <a:schemeClr val="bg1"/>
              </a:solidFill>
              <a:latin typeface="Times New Roman" pitchFamily="18" charset="0"/>
              <a:cs typeface="Times New Roman" pitchFamily="18" charset="0"/>
            </a:endParaRPr>
          </a:p>
          <a:p>
            <a:pPr algn="ctr"/>
            <a:r>
              <a:rPr lang="en-US" sz="3600" b="1" dirty="0" smtClean="0">
                <a:solidFill>
                  <a:schemeClr val="bg1"/>
                </a:solidFill>
                <a:latin typeface="Times New Roman" pitchFamily="18" charset="0"/>
                <a:cs typeface="Times New Roman" pitchFamily="18" charset="0"/>
              </a:rPr>
              <a:t>Under the Guidance of:</a:t>
            </a:r>
          </a:p>
          <a:p>
            <a:pPr algn="ctr"/>
            <a:endParaRPr lang="en-US" sz="3200" b="1" dirty="0" smtClean="0">
              <a:solidFill>
                <a:schemeClr val="bg1"/>
              </a:solidFill>
              <a:latin typeface="Times New Roman" pitchFamily="18" charset="0"/>
              <a:cs typeface="Times New Roman" pitchFamily="18" charset="0"/>
            </a:endParaRPr>
          </a:p>
          <a:p>
            <a:pPr algn="ctr"/>
            <a:r>
              <a:rPr lang="en-US" sz="3200" b="1" dirty="0" smtClean="0">
                <a:solidFill>
                  <a:schemeClr val="bg1"/>
                </a:solidFill>
                <a:latin typeface="Times New Roman" pitchFamily="18" charset="0"/>
                <a:cs typeface="Times New Roman" pitchFamily="18" charset="0"/>
              </a:rPr>
              <a:t> Prof. </a:t>
            </a:r>
            <a:r>
              <a:rPr lang="en-US" sz="3200" b="1" dirty="0" err="1" smtClean="0">
                <a:solidFill>
                  <a:schemeClr val="bg1"/>
                </a:solidFill>
                <a:latin typeface="Times New Roman" pitchFamily="18" charset="0"/>
                <a:cs typeface="Times New Roman" pitchFamily="18" charset="0"/>
              </a:rPr>
              <a:t>Sindhu</a:t>
            </a:r>
            <a:r>
              <a:rPr lang="en-US" sz="3200" b="1" dirty="0" smtClean="0">
                <a:solidFill>
                  <a:schemeClr val="bg1"/>
                </a:solidFill>
                <a:latin typeface="Times New Roman" pitchFamily="18" charset="0"/>
                <a:cs typeface="Times New Roman" pitchFamily="18" charset="0"/>
              </a:rPr>
              <a:t> N P </a:t>
            </a:r>
          </a:p>
          <a:p>
            <a:endParaRPr lang="en-US" sz="3200" b="1" dirty="0">
              <a:solidFill>
                <a:schemeClr val="bg1"/>
              </a:solidFill>
              <a:latin typeface="Times New Roman" pitchFamily="18" charset="0"/>
              <a:cs typeface="Times New Roman" pitchFamily="18" charset="0"/>
            </a:endParaRPr>
          </a:p>
          <a:p>
            <a:endParaRPr lang="en-US" sz="3200" b="1" dirty="0" smtClean="0">
              <a:solidFill>
                <a:schemeClr val="bg1"/>
              </a:solidFill>
              <a:latin typeface="Times New Roman" pitchFamily="18" charset="0"/>
              <a:cs typeface="Times New Roman" pitchFamily="18" charset="0"/>
            </a:endParaRPr>
          </a:p>
          <a:p>
            <a:endParaRPr lang="en-US" sz="3200" b="1" dirty="0" smtClean="0">
              <a:solidFill>
                <a:schemeClr val="bg1"/>
              </a:solidFill>
              <a:latin typeface="Times New Roman" pitchFamily="18" charset="0"/>
              <a:cs typeface="Times New Roman" pitchFamily="18" charset="0"/>
            </a:endParaRPr>
          </a:p>
          <a:p>
            <a:endParaRPr lang="en-US" sz="3200" b="1" dirty="0">
              <a:solidFill>
                <a:schemeClr val="bg1"/>
              </a:solidFill>
              <a:latin typeface="Times New Roman" pitchFamily="18" charset="0"/>
              <a:cs typeface="Times New Roman" pitchFamily="18" charset="0"/>
            </a:endParaRPr>
          </a:p>
          <a:p>
            <a:r>
              <a:rPr lang="en-US" sz="3200" b="1" dirty="0" smtClean="0">
                <a:solidFill>
                  <a:schemeClr val="bg1"/>
                </a:solidFill>
                <a:latin typeface="Times New Roman" pitchFamily="18" charset="0"/>
                <a:cs typeface="Times New Roman" pitchFamily="18" charset="0"/>
              </a:rPr>
              <a:t>Team Members :	</a:t>
            </a:r>
          </a:p>
          <a:p>
            <a:r>
              <a:rPr lang="en-US" sz="3200" b="1" dirty="0">
                <a:solidFill>
                  <a:schemeClr val="bg1"/>
                </a:solidFill>
                <a:latin typeface="Times New Roman" pitchFamily="18" charset="0"/>
                <a:cs typeface="Times New Roman" pitchFamily="18" charset="0"/>
              </a:rPr>
              <a:t> </a:t>
            </a:r>
            <a:r>
              <a:rPr lang="en-US" sz="3200" b="1" dirty="0" smtClean="0">
                <a:solidFill>
                  <a:schemeClr val="bg1"/>
                </a:solidFill>
                <a:latin typeface="Times New Roman" pitchFamily="18" charset="0"/>
                <a:cs typeface="Times New Roman" pitchFamily="18" charset="0"/>
              </a:rPr>
              <a:t>                         	         </a:t>
            </a:r>
            <a:r>
              <a:rPr lang="en-US" sz="3200" b="1" dirty="0" err="1" smtClean="0">
                <a:solidFill>
                  <a:schemeClr val="bg1"/>
                </a:solidFill>
                <a:latin typeface="Times New Roman" pitchFamily="18" charset="0"/>
                <a:cs typeface="Times New Roman" pitchFamily="18" charset="0"/>
              </a:rPr>
              <a:t>Tajuddin</a:t>
            </a:r>
            <a:r>
              <a:rPr lang="en-US" sz="3200" b="1" dirty="0" smtClean="0">
                <a:solidFill>
                  <a:schemeClr val="bg1"/>
                </a:solidFill>
                <a:latin typeface="Times New Roman" pitchFamily="18" charset="0"/>
                <a:cs typeface="Times New Roman" pitchFamily="18" charset="0"/>
              </a:rPr>
              <a:t> </a:t>
            </a:r>
            <a:r>
              <a:rPr lang="en-US" sz="3200" b="1" dirty="0" err="1" smtClean="0">
                <a:solidFill>
                  <a:schemeClr val="bg1"/>
                </a:solidFill>
                <a:latin typeface="Times New Roman" pitchFamily="18" charset="0"/>
                <a:cs typeface="Times New Roman" pitchFamily="18" charset="0"/>
              </a:rPr>
              <a:t>Nadaf</a:t>
            </a:r>
            <a:endParaRPr lang="en-US" sz="3200" b="1" dirty="0" smtClean="0">
              <a:solidFill>
                <a:schemeClr val="bg1"/>
              </a:solidFill>
              <a:latin typeface="Times New Roman" pitchFamily="18" charset="0"/>
              <a:cs typeface="Times New Roman" pitchFamily="18" charset="0"/>
            </a:endParaRPr>
          </a:p>
          <a:p>
            <a:r>
              <a:rPr lang="en-US" sz="3200" b="1" dirty="0">
                <a:solidFill>
                  <a:schemeClr val="bg1"/>
                </a:solidFill>
                <a:latin typeface="Times New Roman" pitchFamily="18" charset="0"/>
                <a:cs typeface="Times New Roman" pitchFamily="18" charset="0"/>
              </a:rPr>
              <a:t>	</a:t>
            </a:r>
            <a:r>
              <a:rPr lang="en-US" sz="3200" b="1" dirty="0" smtClean="0">
                <a:solidFill>
                  <a:schemeClr val="bg1"/>
                </a:solidFill>
                <a:latin typeface="Times New Roman" pitchFamily="18" charset="0"/>
                <a:cs typeface="Times New Roman" pitchFamily="18" charset="0"/>
              </a:rPr>
              <a:t>			</a:t>
            </a:r>
            <a:r>
              <a:rPr lang="en-US" sz="3200" b="1" dirty="0" err="1" smtClean="0">
                <a:solidFill>
                  <a:schemeClr val="bg1"/>
                </a:solidFill>
                <a:latin typeface="Times New Roman" pitchFamily="18" charset="0"/>
                <a:cs typeface="Times New Roman" pitchFamily="18" charset="0"/>
              </a:rPr>
              <a:t>Shrinidhi</a:t>
            </a:r>
            <a:r>
              <a:rPr lang="en-US" sz="3200" b="1" dirty="0" smtClean="0">
                <a:solidFill>
                  <a:schemeClr val="bg1"/>
                </a:solidFill>
                <a:latin typeface="Times New Roman" pitchFamily="18" charset="0"/>
                <a:cs typeface="Times New Roman" pitchFamily="18" charset="0"/>
              </a:rPr>
              <a:t> </a:t>
            </a:r>
            <a:r>
              <a:rPr lang="en-US" sz="3200" b="1" dirty="0" err="1" smtClean="0">
                <a:solidFill>
                  <a:schemeClr val="bg1"/>
                </a:solidFill>
                <a:latin typeface="Times New Roman" pitchFamily="18" charset="0"/>
                <a:cs typeface="Times New Roman" pitchFamily="18" charset="0"/>
              </a:rPr>
              <a:t>Potadar</a:t>
            </a:r>
            <a:endParaRPr lang="en-US" sz="3200" b="1" dirty="0" smtClean="0">
              <a:solidFill>
                <a:schemeClr val="bg1"/>
              </a:solidFill>
              <a:latin typeface="Times New Roman" pitchFamily="18" charset="0"/>
              <a:cs typeface="Times New Roman" pitchFamily="18" charset="0"/>
            </a:endParaRPr>
          </a:p>
          <a:p>
            <a:r>
              <a:rPr lang="en-US" sz="3200" b="1" dirty="0" smtClean="0">
                <a:solidFill>
                  <a:schemeClr val="bg1"/>
                </a:solidFill>
                <a:latin typeface="Times New Roman" pitchFamily="18" charset="0"/>
                <a:cs typeface="Times New Roman" pitchFamily="18" charset="0"/>
              </a:rPr>
              <a:t>			         </a:t>
            </a:r>
            <a:r>
              <a:rPr lang="en-US" sz="3200" b="1" dirty="0" err="1" smtClean="0">
                <a:solidFill>
                  <a:schemeClr val="bg1"/>
                </a:solidFill>
                <a:latin typeface="Times New Roman" pitchFamily="18" charset="0"/>
                <a:cs typeface="Times New Roman" pitchFamily="18" charset="0"/>
              </a:rPr>
              <a:t>Siddarth</a:t>
            </a:r>
            <a:r>
              <a:rPr lang="en-US" sz="3200" b="1" dirty="0" smtClean="0">
                <a:solidFill>
                  <a:schemeClr val="bg1"/>
                </a:solidFill>
                <a:latin typeface="Times New Roman" pitchFamily="18" charset="0"/>
                <a:cs typeface="Times New Roman" pitchFamily="18" charset="0"/>
              </a:rPr>
              <a:t> </a:t>
            </a:r>
            <a:r>
              <a:rPr lang="en-US" sz="3200" b="1" dirty="0" err="1" smtClean="0">
                <a:solidFill>
                  <a:schemeClr val="bg1"/>
                </a:solidFill>
                <a:latin typeface="Times New Roman" pitchFamily="18" charset="0"/>
                <a:cs typeface="Times New Roman" pitchFamily="18" charset="0"/>
              </a:rPr>
              <a:t>Daddi</a:t>
            </a:r>
            <a:endParaRPr lang="en-US" sz="3200" b="1" dirty="0" smtClean="0">
              <a:solidFill>
                <a:schemeClr val="bg1"/>
              </a:solidFill>
              <a:latin typeface="Times New Roman" pitchFamily="18" charset="0"/>
              <a:cs typeface="Times New Roman"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7535" y="2911252"/>
            <a:ext cx="8375437" cy="5932611"/>
          </a:xfrm>
          <a:prstGeom prst="rect">
            <a:avLst/>
          </a:prstGeom>
        </p:spPr>
      </p:pic>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FFFFF"/>
          </a:solidFill>
        </p:spPr>
      </p:sp>
      <p:pic>
        <p:nvPicPr>
          <p:cNvPr id="5" name="Picture 4"/>
          <p:cNvPicPr/>
          <p:nvPr/>
        </p:nvPicPr>
        <p:blipFill rotWithShape="1">
          <a:blip r:embed="rId2"/>
          <a:srcRect l="28611" t="34969" r="10317" b="20281"/>
          <a:stretch/>
        </p:blipFill>
        <p:spPr bwMode="auto">
          <a:xfrm>
            <a:off x="1532506" y="1514384"/>
            <a:ext cx="15383893" cy="6524715"/>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6391835" y="259259"/>
            <a:ext cx="5503879" cy="769441"/>
          </a:xfrm>
          <a:prstGeom prst="rect">
            <a:avLst/>
          </a:prstGeom>
        </p:spPr>
        <p:txBody>
          <a:bodyPr wrap="none">
            <a:spAutoFit/>
          </a:bodyPr>
          <a:lstStyle/>
          <a:p>
            <a:r>
              <a:rPr lang="en-US" sz="4400" b="1" dirty="0">
                <a:solidFill>
                  <a:schemeClr val="bg1"/>
                </a:solidFill>
                <a:latin typeface="Times New Roman" panose="02020603050405020304" pitchFamily="18" charset="0"/>
                <a:cs typeface="Times New Roman" panose="02020603050405020304" pitchFamily="18" charset="0"/>
              </a:rPr>
              <a:t>Architecture Diagram</a:t>
            </a:r>
            <a:endParaRPr lang="en-US" sz="4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100211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5DFE4F50-AE25-4E59-BE55-9C6CF52A2AA2}"/>
              </a:ext>
            </a:extLst>
          </p:cNvPr>
          <p:cNvSpPr txBox="1">
            <a:spLocks/>
          </p:cNvSpPr>
          <p:nvPr/>
        </p:nvSpPr>
        <p:spPr>
          <a:xfrm>
            <a:off x="714639" y="980851"/>
            <a:ext cx="8609799" cy="929813"/>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85750" indent="-285750">
              <a:lnSpc>
                <a:spcPct val="150000"/>
              </a:lnSpc>
            </a:pPr>
            <a:r>
              <a:rPr lang="en-IN" sz="4800" b="1" dirty="0" smtClean="0">
                <a:solidFill>
                  <a:schemeClr val="bg1"/>
                </a:solidFill>
                <a:latin typeface="Cambria" panose="02040503050406030204" pitchFamily="18" charset="0"/>
              </a:rPr>
              <a:t>MODULES</a:t>
            </a:r>
            <a:endParaRPr lang="en-IN" sz="4800" b="1" dirty="0">
              <a:solidFill>
                <a:schemeClr val="bg1"/>
              </a:solidFill>
              <a:latin typeface="Cambria" panose="02040503050406030204" pitchFamily="18" charset="0"/>
            </a:endParaRPr>
          </a:p>
        </p:txBody>
      </p:sp>
      <p:sp>
        <p:nvSpPr>
          <p:cNvPr id="9" name="TextBox 8"/>
          <p:cNvSpPr txBox="1"/>
          <p:nvPr/>
        </p:nvSpPr>
        <p:spPr>
          <a:xfrm>
            <a:off x="381000" y="2705100"/>
            <a:ext cx="11076969" cy="4965718"/>
          </a:xfrm>
          <a:prstGeom prst="rect">
            <a:avLst/>
          </a:prstGeom>
          <a:noFill/>
        </p:spPr>
        <p:txBody>
          <a:bodyPr wrap="square" rtlCol="0">
            <a:spAutoFit/>
          </a:bodyPr>
          <a:lstStyle/>
          <a:p>
            <a:pPr marL="457200" lvl="0" indent="-457200" algn="just">
              <a:lnSpc>
                <a:spcPct val="150000"/>
              </a:lnSpc>
              <a:buFont typeface="+mj-lt"/>
              <a:buAutoNum type="arabicPeriod"/>
            </a:pPr>
            <a:r>
              <a:rPr lang="en-IN" sz="3600" dirty="0">
                <a:solidFill>
                  <a:schemeClr val="bg1"/>
                </a:solidFill>
                <a:latin typeface="Bahnschrift Condensed" panose="020B0502040204020203" pitchFamily="34" charset="0"/>
                <a:ea typeface="Cambria" panose="02040503050406030204" pitchFamily="18" charset="0"/>
              </a:rPr>
              <a:t>Data Collection</a:t>
            </a:r>
          </a:p>
          <a:p>
            <a:pPr marL="457200" lvl="0" indent="-457200" algn="just">
              <a:lnSpc>
                <a:spcPct val="150000"/>
              </a:lnSpc>
              <a:buFont typeface="+mj-lt"/>
              <a:buAutoNum type="arabicPeriod"/>
            </a:pPr>
            <a:r>
              <a:rPr lang="en-IN" sz="3600" dirty="0">
                <a:solidFill>
                  <a:schemeClr val="bg1"/>
                </a:solidFill>
                <a:latin typeface="Bahnschrift Condensed" panose="020B0502040204020203" pitchFamily="34" charset="0"/>
                <a:ea typeface="Cambria" panose="02040503050406030204" pitchFamily="18" charset="0"/>
              </a:rPr>
              <a:t>Pre-processing &amp; Feature Extractions</a:t>
            </a:r>
          </a:p>
          <a:p>
            <a:pPr marL="457200" lvl="0" indent="-457200" algn="just">
              <a:lnSpc>
                <a:spcPct val="150000"/>
              </a:lnSpc>
              <a:buFont typeface="+mj-lt"/>
              <a:buAutoNum type="arabicPeriod"/>
            </a:pPr>
            <a:r>
              <a:rPr lang="en-IN" sz="3600" dirty="0">
                <a:solidFill>
                  <a:schemeClr val="bg1"/>
                </a:solidFill>
                <a:latin typeface="Bahnschrift Condensed" panose="020B0502040204020203" pitchFamily="34" charset="0"/>
                <a:ea typeface="Cambria" panose="02040503050406030204" pitchFamily="18" charset="0"/>
              </a:rPr>
              <a:t>Training and Testing the Model</a:t>
            </a:r>
          </a:p>
          <a:p>
            <a:pPr marL="457200" lvl="0" indent="-457200" algn="just">
              <a:lnSpc>
                <a:spcPct val="150000"/>
              </a:lnSpc>
              <a:buFont typeface="+mj-lt"/>
              <a:buAutoNum type="arabicPeriod"/>
            </a:pPr>
            <a:r>
              <a:rPr lang="en-IN" sz="3600" dirty="0">
                <a:solidFill>
                  <a:schemeClr val="bg1"/>
                </a:solidFill>
                <a:latin typeface="Bahnschrift Condensed" panose="020B0502040204020203" pitchFamily="34" charset="0"/>
                <a:ea typeface="Cambria" panose="02040503050406030204" pitchFamily="18" charset="0"/>
              </a:rPr>
              <a:t>Deploying Machine learning Models ( DT, SVM , RF, NBC) </a:t>
            </a:r>
          </a:p>
          <a:p>
            <a:pPr marL="457200" lvl="0" indent="-457200" algn="just">
              <a:lnSpc>
                <a:spcPct val="150000"/>
              </a:lnSpc>
              <a:buFont typeface="+mj-lt"/>
              <a:buAutoNum type="arabicPeriod"/>
            </a:pPr>
            <a:r>
              <a:rPr lang="en-IN" sz="3600" dirty="0">
                <a:solidFill>
                  <a:schemeClr val="bg1"/>
                </a:solidFill>
                <a:latin typeface="Bahnschrift Condensed" panose="020B0502040204020203" pitchFamily="34" charset="0"/>
                <a:ea typeface="Cambria" panose="02040503050406030204" pitchFamily="18" charset="0"/>
              </a:rPr>
              <a:t>Prediction of Lifestyle Diseases</a:t>
            </a:r>
          </a:p>
          <a:p>
            <a:pPr marL="457200" lvl="0" indent="-457200" algn="just">
              <a:lnSpc>
                <a:spcPct val="150000"/>
              </a:lnSpc>
              <a:buFont typeface="+mj-lt"/>
              <a:buAutoNum type="arabicPeriod"/>
            </a:pPr>
            <a:r>
              <a:rPr lang="en-IN" sz="3600" dirty="0">
                <a:solidFill>
                  <a:schemeClr val="bg1"/>
                </a:solidFill>
                <a:latin typeface="Bahnschrift Condensed" panose="020B0502040204020203" pitchFamily="34" charset="0"/>
                <a:ea typeface="Cambria" panose="02040503050406030204" pitchFamily="18" charset="0"/>
              </a:rPr>
              <a:t>Web Interface to Predict the Life Style Disease</a:t>
            </a:r>
          </a:p>
        </p:txBody>
      </p:sp>
      <p:sp>
        <p:nvSpPr>
          <p:cNvPr id="10" name="AutoShape 5" descr="Lifestyle-induced chronic disease.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4438" y="2372732"/>
            <a:ext cx="8582562" cy="547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1223120" y="960693"/>
            <a:ext cx="16230600" cy="8229600"/>
          </a:xfrm>
          <a:prstGeom prst="rect">
            <a:avLst/>
          </a:prstGeom>
          <a:solidFill>
            <a:srgbClr val="FFFFFF"/>
          </a:solidFill>
        </p:spPr>
      </p:sp>
      <p:sp>
        <p:nvSpPr>
          <p:cNvPr id="13" name="Title 1">
            <a:extLst>
              <a:ext uri="{FF2B5EF4-FFF2-40B4-BE49-F238E27FC236}">
                <a16:creationId xmlns:a16="http://schemas.microsoft.com/office/drawing/2014/main" xmlns="" id="{5DFE4F50-AE25-4E59-BE55-9C6CF52A2AA2}"/>
              </a:ext>
            </a:extLst>
          </p:cNvPr>
          <p:cNvSpPr txBox="1">
            <a:spLocks/>
          </p:cNvSpPr>
          <p:nvPr/>
        </p:nvSpPr>
        <p:spPr>
          <a:xfrm>
            <a:off x="4191000" y="30880"/>
            <a:ext cx="8609799" cy="929813"/>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85750" indent="-285750">
              <a:lnSpc>
                <a:spcPct val="150000"/>
              </a:lnSpc>
            </a:pPr>
            <a:r>
              <a:rPr lang="en-IN" sz="4800" b="1" dirty="0" smtClean="0">
                <a:solidFill>
                  <a:schemeClr val="bg1"/>
                </a:solidFill>
                <a:latin typeface="Cambria" panose="02040503050406030204" pitchFamily="18" charset="0"/>
              </a:rPr>
              <a:t>Web Application</a:t>
            </a:r>
            <a:endParaRPr lang="en-IN" sz="4800" b="1" dirty="0">
              <a:solidFill>
                <a:schemeClr val="bg1"/>
              </a:solidFill>
              <a:latin typeface="Cambria" panose="02040503050406030204" pitchFamily="18" charset="0"/>
            </a:endParaRPr>
          </a:p>
        </p:txBody>
      </p:sp>
      <p:sp>
        <p:nvSpPr>
          <p:cNvPr id="15" name="Rectangle 14"/>
          <p:cNvSpPr/>
          <p:nvPr/>
        </p:nvSpPr>
        <p:spPr>
          <a:xfrm>
            <a:off x="7631832" y="1404067"/>
            <a:ext cx="2428870" cy="646331"/>
          </a:xfrm>
          <a:prstGeom prst="rect">
            <a:avLst/>
          </a:prstGeom>
        </p:spPr>
        <p:txBody>
          <a:bodyPr wrap="none">
            <a:spAutoFit/>
          </a:bodyPr>
          <a:lstStyle/>
          <a:p>
            <a:pPr lvl="0"/>
            <a:r>
              <a:rPr lang="en-US" sz="3600" b="1" dirty="0" smtClean="0">
                <a:latin typeface="Times New Roman" panose="02020603050405020304" pitchFamily="18" charset="0"/>
                <a:cs typeface="Times New Roman" panose="02020603050405020304" pitchFamily="18" charset="0"/>
              </a:rPr>
              <a:t>Home Page</a:t>
            </a:r>
            <a:endParaRPr lang="en-US" sz="3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140" y="2191172"/>
            <a:ext cx="14539934" cy="663878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8515002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FFFFF"/>
          </a:solidFill>
        </p:spPr>
      </p:sp>
      <p:sp>
        <p:nvSpPr>
          <p:cNvPr id="5" name="Rectangle 4"/>
          <p:cNvSpPr/>
          <p:nvPr/>
        </p:nvSpPr>
        <p:spPr>
          <a:xfrm>
            <a:off x="7467600" y="190500"/>
            <a:ext cx="2906565" cy="707886"/>
          </a:xfrm>
          <a:prstGeom prst="rect">
            <a:avLst/>
          </a:prstGeom>
        </p:spPr>
        <p:txBody>
          <a:bodyPr wrap="none">
            <a:spAutoFit/>
          </a:bodyPr>
          <a:lstStyle/>
          <a:p>
            <a:pPr lvl="0"/>
            <a:r>
              <a:rPr lang="en-US" sz="4000" b="1" dirty="0" smtClean="0">
                <a:solidFill>
                  <a:schemeClr val="bg1"/>
                </a:solidFill>
                <a:latin typeface="Times New Roman" panose="02020603050405020304" pitchFamily="18" charset="0"/>
                <a:cs typeface="Times New Roman" panose="02020603050405020304" pitchFamily="18" charset="0"/>
              </a:rPr>
              <a:t>Signup Page</a:t>
            </a:r>
            <a:endParaRPr lang="en-US" sz="4000" dirty="0">
              <a:solidFill>
                <a:schemeClr val="bg1"/>
              </a:solidFill>
              <a:latin typeface="Times New Roman" panose="02020603050405020304" pitchFamily="18" charset="0"/>
              <a:cs typeface="Times New Roman" panose="02020603050405020304" pitchFamily="18" charset="0"/>
            </a:endParaRPr>
          </a:p>
        </p:txBody>
      </p:sp>
      <p:pic>
        <p:nvPicPr>
          <p:cNvPr id="8" name="Picture 7"/>
          <p:cNvPicPr/>
          <p:nvPr/>
        </p:nvPicPr>
        <p:blipFill rotWithShape="1">
          <a:blip r:embed="rId2"/>
          <a:srcRect l="6666" t="16667" r="9167" b="16667"/>
          <a:stretch/>
        </p:blipFill>
        <p:spPr>
          <a:xfrm>
            <a:off x="2971800" y="2239180"/>
            <a:ext cx="12877800" cy="5723720"/>
          </a:xfrm>
          <a:prstGeom prst="rect">
            <a:avLst/>
          </a:prstGeom>
        </p:spPr>
      </p:pic>
    </p:spTree>
    <p:extLst>
      <p:ext uri="{BB962C8B-B14F-4D97-AF65-F5344CB8AC3E}">
        <p14:creationId xmlns:p14="http://schemas.microsoft.com/office/powerpoint/2010/main" val="1119529002"/>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FFFFF"/>
          </a:solidFill>
        </p:spPr>
      </p:sp>
      <p:sp>
        <p:nvSpPr>
          <p:cNvPr id="5" name="Rectangle 4"/>
          <p:cNvSpPr/>
          <p:nvPr/>
        </p:nvSpPr>
        <p:spPr>
          <a:xfrm>
            <a:off x="8077200" y="114300"/>
            <a:ext cx="2896947" cy="769441"/>
          </a:xfrm>
          <a:prstGeom prst="rect">
            <a:avLst/>
          </a:prstGeom>
        </p:spPr>
        <p:txBody>
          <a:bodyPr wrap="none">
            <a:spAutoFit/>
          </a:bodyPr>
          <a:lstStyle/>
          <a:p>
            <a:pPr lvl="0"/>
            <a:r>
              <a:rPr lang="en-US" sz="4400" b="1" dirty="0" smtClean="0">
                <a:solidFill>
                  <a:schemeClr val="bg1"/>
                </a:solidFill>
                <a:latin typeface="Times New Roman" panose="02020603050405020304" pitchFamily="18" charset="0"/>
                <a:cs typeface="Times New Roman" panose="02020603050405020304" pitchFamily="18" charset="0"/>
              </a:rPr>
              <a:t>Login Page</a:t>
            </a:r>
            <a:endParaRPr lang="en-US" sz="4400" dirty="0">
              <a:solidFill>
                <a:schemeClr val="bg1"/>
              </a:solidFill>
              <a:latin typeface="Times New Roman" panose="02020603050405020304" pitchFamily="18" charset="0"/>
              <a:cs typeface="Times New Roman" panose="02020603050405020304" pitchFamily="18" charset="0"/>
            </a:endParaRPr>
          </a:p>
        </p:txBody>
      </p:sp>
      <p:pic>
        <p:nvPicPr>
          <p:cNvPr id="8" name="Picture 7"/>
          <p:cNvPicPr/>
          <p:nvPr/>
        </p:nvPicPr>
        <p:blipFill rotWithShape="1">
          <a:blip r:embed="rId2"/>
          <a:srcRect l="5832" t="21852" r="10000" b="17407"/>
          <a:stretch/>
        </p:blipFill>
        <p:spPr>
          <a:xfrm>
            <a:off x="2438400" y="1867318"/>
            <a:ext cx="13950331" cy="6623668"/>
          </a:xfrm>
          <a:prstGeom prst="rect">
            <a:avLst/>
          </a:prstGeom>
        </p:spPr>
      </p:pic>
    </p:spTree>
    <p:extLst>
      <p:ext uri="{BB962C8B-B14F-4D97-AF65-F5344CB8AC3E}">
        <p14:creationId xmlns:p14="http://schemas.microsoft.com/office/powerpoint/2010/main" val="3200231807"/>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FFFFF"/>
          </a:solidFill>
        </p:spPr>
      </p:sp>
      <p:sp>
        <p:nvSpPr>
          <p:cNvPr id="5" name="Rectangle 4"/>
          <p:cNvSpPr/>
          <p:nvPr/>
        </p:nvSpPr>
        <p:spPr>
          <a:xfrm>
            <a:off x="7925120" y="259259"/>
            <a:ext cx="2457724" cy="769441"/>
          </a:xfrm>
          <a:prstGeom prst="rect">
            <a:avLst/>
          </a:prstGeom>
        </p:spPr>
        <p:txBody>
          <a:bodyPr wrap="none">
            <a:spAutoFit/>
          </a:bodyPr>
          <a:lstStyle/>
          <a:p>
            <a:pPr lvl="0"/>
            <a:r>
              <a:rPr lang="en-US" sz="4400" b="1" dirty="0" smtClean="0">
                <a:solidFill>
                  <a:schemeClr val="bg1"/>
                </a:solidFill>
                <a:latin typeface="Times New Roman" panose="02020603050405020304" pitchFamily="18" charset="0"/>
                <a:cs typeface="Times New Roman" panose="02020603050405020304" pitchFamily="18" charset="0"/>
              </a:rPr>
              <a:t>About Us</a:t>
            </a:r>
            <a:endParaRPr lang="en-US" sz="4400" dirty="0">
              <a:solidFill>
                <a:schemeClr val="bg1"/>
              </a:solidFill>
              <a:latin typeface="Times New Roman" panose="02020603050405020304" pitchFamily="18" charset="0"/>
              <a:cs typeface="Times New Roman" panose="02020603050405020304" pitchFamily="18" charset="0"/>
            </a:endParaRPr>
          </a:p>
        </p:txBody>
      </p:sp>
      <p:pic>
        <p:nvPicPr>
          <p:cNvPr id="8" name="Picture 7"/>
          <p:cNvPicPr/>
          <p:nvPr/>
        </p:nvPicPr>
        <p:blipFill rotWithShape="1">
          <a:blip r:embed="rId2"/>
          <a:srcRect l="8333" t="10001" r="6667" b="20370"/>
          <a:stretch/>
        </p:blipFill>
        <p:spPr>
          <a:xfrm>
            <a:off x="1578726" y="1789792"/>
            <a:ext cx="15198900" cy="6706507"/>
          </a:xfrm>
          <a:prstGeom prst="rect">
            <a:avLst/>
          </a:prstGeom>
        </p:spPr>
      </p:pic>
    </p:spTree>
    <p:extLst>
      <p:ext uri="{BB962C8B-B14F-4D97-AF65-F5344CB8AC3E}">
        <p14:creationId xmlns:p14="http://schemas.microsoft.com/office/powerpoint/2010/main" val="34320987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FFFFF"/>
          </a:solidFill>
        </p:spPr>
      </p:sp>
      <p:sp>
        <p:nvSpPr>
          <p:cNvPr id="9" name="Rectangle 8"/>
          <p:cNvSpPr/>
          <p:nvPr/>
        </p:nvSpPr>
        <p:spPr>
          <a:xfrm>
            <a:off x="7969411" y="32330"/>
            <a:ext cx="2537874" cy="707886"/>
          </a:xfrm>
          <a:prstGeom prst="rect">
            <a:avLst/>
          </a:prstGeom>
        </p:spPr>
        <p:txBody>
          <a:bodyPr wrap="none">
            <a:spAutoFit/>
          </a:bodyPr>
          <a:lstStyle/>
          <a:p>
            <a:pPr lvl="0"/>
            <a:r>
              <a:rPr lang="en-US" sz="4000" b="1" dirty="0" smtClean="0">
                <a:solidFill>
                  <a:schemeClr val="bg1"/>
                </a:solidFill>
                <a:latin typeface="Times New Roman" panose="02020603050405020304" pitchFamily="18" charset="0"/>
                <a:cs typeface="Times New Roman" panose="02020603050405020304" pitchFamily="18" charset="0"/>
              </a:rPr>
              <a:t>Contact us</a:t>
            </a:r>
            <a:endParaRPr lang="en-US" sz="4000" dirty="0">
              <a:solidFill>
                <a:schemeClr val="bg1"/>
              </a:solidFill>
              <a:latin typeface="Times New Roman" panose="02020603050405020304" pitchFamily="18" charset="0"/>
              <a:cs typeface="Times New Roman" panose="02020603050405020304" pitchFamily="18" charset="0"/>
            </a:endParaRPr>
          </a:p>
        </p:txBody>
      </p:sp>
      <p:pic>
        <p:nvPicPr>
          <p:cNvPr id="10" name="Picture 9"/>
          <p:cNvPicPr/>
          <p:nvPr/>
        </p:nvPicPr>
        <p:blipFill rotWithShape="1">
          <a:blip r:embed="rId2"/>
          <a:srcRect l="7917" t="10001" r="8750" b="22592"/>
          <a:stretch/>
        </p:blipFill>
        <p:spPr>
          <a:xfrm>
            <a:off x="1823069" y="1567832"/>
            <a:ext cx="14331331" cy="6547468"/>
          </a:xfrm>
          <a:prstGeom prst="rect">
            <a:avLst/>
          </a:prstGeom>
        </p:spPr>
      </p:pic>
    </p:spTree>
    <p:extLst>
      <p:ext uri="{BB962C8B-B14F-4D97-AF65-F5344CB8AC3E}">
        <p14:creationId xmlns:p14="http://schemas.microsoft.com/office/powerpoint/2010/main" val="278168430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FFFFF"/>
          </a:solidFill>
        </p:spPr>
      </p:sp>
      <p:sp>
        <p:nvSpPr>
          <p:cNvPr id="9" name="Rectangle 8"/>
          <p:cNvSpPr/>
          <p:nvPr/>
        </p:nvSpPr>
        <p:spPr>
          <a:xfrm>
            <a:off x="7848709" y="181051"/>
            <a:ext cx="2590581" cy="584775"/>
          </a:xfrm>
          <a:prstGeom prst="rect">
            <a:avLst/>
          </a:prstGeom>
        </p:spPr>
        <p:txBody>
          <a:bodyPr wrap="none">
            <a:spAutoFit/>
          </a:bodyPr>
          <a:lstStyle/>
          <a:p>
            <a:pPr lvl="0" algn="ctr"/>
            <a:r>
              <a:rPr lang="en-US" sz="3200" b="1" dirty="0" smtClean="0">
                <a:solidFill>
                  <a:schemeClr val="bg1"/>
                </a:solidFill>
                <a:latin typeface="Times New Roman" panose="02020603050405020304" pitchFamily="18" charset="0"/>
                <a:cs typeface="Times New Roman" panose="02020603050405020304" pitchFamily="18" charset="0"/>
              </a:rPr>
              <a:t>Data Analysis</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10" name="Picture 9"/>
          <p:cNvPicPr/>
          <p:nvPr/>
        </p:nvPicPr>
        <p:blipFill rotWithShape="1">
          <a:blip r:embed="rId2" cstate="print">
            <a:extLst>
              <a:ext uri="{28A0092B-C50C-407E-A947-70E740481C1C}">
                <a14:useLocalDpi xmlns:a14="http://schemas.microsoft.com/office/drawing/2010/main" val="0"/>
              </a:ext>
            </a:extLst>
          </a:blip>
          <a:srcRect t="10000" r="3125" b="11111"/>
          <a:stretch/>
        </p:blipFill>
        <p:spPr>
          <a:xfrm>
            <a:off x="3276600" y="2095500"/>
            <a:ext cx="11887200" cy="6019800"/>
          </a:xfrm>
          <a:prstGeom prst="rect">
            <a:avLst/>
          </a:prstGeom>
        </p:spPr>
      </p:pic>
    </p:spTree>
    <p:extLst>
      <p:ext uri="{BB962C8B-B14F-4D97-AF65-F5344CB8AC3E}">
        <p14:creationId xmlns:p14="http://schemas.microsoft.com/office/powerpoint/2010/main" val="3384450617"/>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FFFFF"/>
          </a:solidFill>
        </p:spPr>
      </p:sp>
      <p:sp>
        <p:nvSpPr>
          <p:cNvPr id="5" name="Rectangle 4"/>
          <p:cNvSpPr/>
          <p:nvPr/>
        </p:nvSpPr>
        <p:spPr>
          <a:xfrm>
            <a:off x="6020777" y="266700"/>
            <a:ext cx="5523307" cy="707886"/>
          </a:xfrm>
          <a:prstGeom prst="rect">
            <a:avLst/>
          </a:prstGeom>
        </p:spPr>
        <p:txBody>
          <a:bodyPr wrap="none">
            <a:spAutoFit/>
          </a:bodyPr>
          <a:lstStyle/>
          <a:p>
            <a:pPr lvl="0"/>
            <a:r>
              <a:rPr lang="en-US" sz="4000" b="1" dirty="0" smtClean="0">
                <a:solidFill>
                  <a:schemeClr val="bg1"/>
                </a:solidFill>
                <a:latin typeface="Times New Roman" panose="02020603050405020304" pitchFamily="18" charset="0"/>
                <a:cs typeface="Times New Roman" panose="02020603050405020304" pitchFamily="18" charset="0"/>
              </a:rPr>
              <a:t>Liver Disease Prediction</a:t>
            </a:r>
            <a:endParaRPr lang="en-US" sz="4000" dirty="0">
              <a:solidFill>
                <a:schemeClr val="bg1"/>
              </a:solidFill>
              <a:latin typeface="Times New Roman" panose="02020603050405020304" pitchFamily="18" charset="0"/>
              <a:cs typeface="Times New Roman" panose="02020603050405020304" pitchFamily="18" charset="0"/>
            </a:endParaRPr>
          </a:p>
        </p:txBody>
      </p:sp>
      <p:pic>
        <p:nvPicPr>
          <p:cNvPr id="9" name="Picture 8"/>
          <p:cNvPicPr/>
          <p:nvPr/>
        </p:nvPicPr>
        <p:blipFill rotWithShape="1">
          <a:blip r:embed="rId2"/>
          <a:srcRect l="3333" t="8519" r="6250" b="37407"/>
          <a:stretch/>
        </p:blipFill>
        <p:spPr>
          <a:xfrm>
            <a:off x="3124200" y="2247900"/>
            <a:ext cx="13569330" cy="5106308"/>
          </a:xfrm>
          <a:prstGeom prst="rect">
            <a:avLst/>
          </a:prstGeom>
        </p:spPr>
      </p:pic>
    </p:spTree>
    <p:extLst>
      <p:ext uri="{BB962C8B-B14F-4D97-AF65-F5344CB8AC3E}">
        <p14:creationId xmlns:p14="http://schemas.microsoft.com/office/powerpoint/2010/main" val="5792131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FFFFF"/>
          </a:solidFill>
        </p:spPr>
      </p:sp>
      <p:sp>
        <p:nvSpPr>
          <p:cNvPr id="5" name="Rectangle 4"/>
          <p:cNvSpPr/>
          <p:nvPr/>
        </p:nvSpPr>
        <p:spPr>
          <a:xfrm>
            <a:off x="6674901" y="287405"/>
            <a:ext cx="5075107" cy="646331"/>
          </a:xfrm>
          <a:prstGeom prst="rect">
            <a:avLst/>
          </a:prstGeom>
        </p:spPr>
        <p:txBody>
          <a:bodyPr wrap="none">
            <a:spAutoFit/>
          </a:bodyPr>
          <a:lstStyle/>
          <a:p>
            <a:pPr lvl="0"/>
            <a:r>
              <a:rPr lang="en-US" sz="3600" b="1" dirty="0" smtClean="0">
                <a:solidFill>
                  <a:schemeClr val="bg1"/>
                </a:solidFill>
                <a:latin typeface="Times New Roman" panose="02020603050405020304" pitchFamily="18" charset="0"/>
                <a:cs typeface="Times New Roman" panose="02020603050405020304" pitchFamily="18" charset="0"/>
              </a:rPr>
              <a:t>Heart Disease Prediction</a:t>
            </a:r>
            <a:endParaRPr lang="en-US" sz="3600" dirty="0">
              <a:solidFill>
                <a:schemeClr val="bg1"/>
              </a:solidFill>
              <a:latin typeface="Times New Roman" panose="02020603050405020304" pitchFamily="18" charset="0"/>
              <a:cs typeface="Times New Roman" panose="02020603050405020304" pitchFamily="18" charset="0"/>
            </a:endParaRPr>
          </a:p>
        </p:txBody>
      </p:sp>
      <p:pic>
        <p:nvPicPr>
          <p:cNvPr id="9" name="Picture 8"/>
          <p:cNvPicPr/>
          <p:nvPr/>
        </p:nvPicPr>
        <p:blipFill rotWithShape="1">
          <a:blip r:embed="rId2"/>
          <a:srcRect l="5000" t="8518" r="7916" b="31482"/>
          <a:stretch/>
        </p:blipFill>
        <p:spPr>
          <a:xfrm>
            <a:off x="2257661" y="2171700"/>
            <a:ext cx="14488589" cy="5258708"/>
          </a:xfrm>
          <a:prstGeom prst="rect">
            <a:avLst/>
          </a:prstGeom>
        </p:spPr>
      </p:pic>
    </p:spTree>
    <p:extLst>
      <p:ext uri="{BB962C8B-B14F-4D97-AF65-F5344CB8AC3E}">
        <p14:creationId xmlns:p14="http://schemas.microsoft.com/office/powerpoint/2010/main" val="4810816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1510373" y="1623877"/>
            <a:ext cx="15267253" cy="7039246"/>
          </a:xfrm>
          <a:prstGeom prst="rect">
            <a:avLst/>
          </a:prstGeom>
          <a:solidFill>
            <a:srgbClr val="FFFFFF">
              <a:alpha val="4706"/>
            </a:srgbClr>
          </a:solidFill>
        </p:spPr>
      </p:sp>
      <p:sp>
        <p:nvSpPr>
          <p:cNvPr id="3" name="TextBox 3"/>
          <p:cNvSpPr txBox="1"/>
          <p:nvPr/>
        </p:nvSpPr>
        <p:spPr>
          <a:xfrm>
            <a:off x="3011542" y="190500"/>
            <a:ext cx="12211128" cy="1000274"/>
          </a:xfrm>
          <a:prstGeom prst="rect">
            <a:avLst/>
          </a:prstGeom>
        </p:spPr>
        <p:txBody>
          <a:bodyPr lIns="0" tIns="0" rIns="0" bIns="0" rtlCol="0" anchor="t">
            <a:spAutoFit/>
          </a:bodyPr>
          <a:lstStyle/>
          <a:p>
            <a:pPr algn="ctr">
              <a:lnSpc>
                <a:spcPts val="7839"/>
              </a:lnSpc>
            </a:pPr>
            <a:r>
              <a:rPr lang="en-US" sz="7999" dirty="0" smtClean="0">
                <a:solidFill>
                  <a:srgbClr val="FFFFFF"/>
                </a:solidFill>
                <a:latin typeface="Times New Roman" panose="02020603050405020304" pitchFamily="18" charset="0"/>
                <a:cs typeface="Times New Roman" panose="02020603050405020304" pitchFamily="18" charset="0"/>
              </a:rPr>
              <a:t>Agenda</a:t>
            </a:r>
            <a:endParaRPr lang="en-US" sz="7999" dirty="0">
              <a:solidFill>
                <a:srgbClr val="FFFFFF"/>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xmlns="" id="{7D1DBE03-89F1-A66A-84F0-0B9D80649A6C}"/>
              </a:ext>
            </a:extLst>
          </p:cNvPr>
          <p:cNvSpPr txBox="1">
            <a:spLocks/>
          </p:cNvSpPr>
          <p:nvPr/>
        </p:nvSpPr>
        <p:spPr>
          <a:xfrm>
            <a:off x="1662953" y="1248225"/>
            <a:ext cx="10730337" cy="4152336"/>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endParaRPr lang="en-US" sz="2400" b="1" dirty="0" smtClean="0">
              <a:solidFill>
                <a:schemeClr val="bg1"/>
              </a:solidFill>
              <a:latin typeface="Cambria" panose="02040503050406030204" pitchFamily="18" charset="0"/>
              <a:ea typeface="Cambria" panose="02040503050406030204" pitchFamily="18" charset="0"/>
              <a:cs typeface="Calibri" panose="020F0502020204030204" pitchFamily="34" charset="0"/>
            </a:endParaRPr>
          </a:p>
          <a:p>
            <a:pPr algn="just">
              <a:lnSpc>
                <a:spcPct val="150000"/>
              </a:lnSpc>
            </a:pPr>
            <a:r>
              <a:rPr lang="en-US" sz="2400" b="1" dirty="0" smtClean="0">
                <a:solidFill>
                  <a:schemeClr val="bg1"/>
                </a:solidFill>
                <a:latin typeface="Cambria" panose="02040503050406030204" pitchFamily="18" charset="0"/>
                <a:ea typeface="Cambria" panose="02040503050406030204" pitchFamily="18" charset="0"/>
                <a:cs typeface="Calibri" panose="020F0502020204030204" pitchFamily="34" charset="0"/>
              </a:rPr>
              <a:t>INTRODUCTION</a:t>
            </a:r>
          </a:p>
          <a:p>
            <a:pPr algn="just">
              <a:lnSpc>
                <a:spcPct val="150000"/>
              </a:lnSpc>
            </a:pPr>
            <a:r>
              <a:rPr lang="en-US" sz="2400" b="1" dirty="0" smtClean="0">
                <a:solidFill>
                  <a:schemeClr val="bg1"/>
                </a:solidFill>
                <a:latin typeface="Cambria" panose="02040503050406030204" pitchFamily="18" charset="0"/>
                <a:ea typeface="Cambria" panose="02040503050406030204" pitchFamily="18" charset="0"/>
                <a:cs typeface="Calibri" panose="020F0502020204030204" pitchFamily="34" charset="0"/>
              </a:rPr>
              <a:t>AIM &amp; OBJECTIVES</a:t>
            </a:r>
          </a:p>
          <a:p>
            <a:pPr algn="just">
              <a:lnSpc>
                <a:spcPct val="150000"/>
              </a:lnSpc>
            </a:pPr>
            <a:r>
              <a:rPr lang="en-US" sz="2400" b="1" dirty="0" smtClean="0">
                <a:solidFill>
                  <a:schemeClr val="bg1"/>
                </a:solidFill>
                <a:latin typeface="Cambria" panose="02040503050406030204" pitchFamily="18" charset="0"/>
                <a:ea typeface="Cambria" panose="02040503050406030204" pitchFamily="18" charset="0"/>
                <a:cs typeface="Calibri" panose="020F0502020204030204" pitchFamily="34" charset="0"/>
              </a:rPr>
              <a:t>LITERATURE SURVEY</a:t>
            </a:r>
          </a:p>
          <a:p>
            <a:pPr algn="just">
              <a:lnSpc>
                <a:spcPct val="150000"/>
              </a:lnSpc>
            </a:pPr>
            <a:r>
              <a:rPr lang="en-US" sz="2400" b="1" dirty="0" smtClean="0">
                <a:solidFill>
                  <a:schemeClr val="bg1"/>
                </a:solidFill>
                <a:latin typeface="Cambria" panose="02040503050406030204" pitchFamily="18" charset="0"/>
                <a:ea typeface="Cambria" panose="02040503050406030204" pitchFamily="18" charset="0"/>
                <a:cs typeface="Calibri" panose="020F0502020204030204" pitchFamily="34" charset="0"/>
              </a:rPr>
              <a:t>EXISTING SYSTEM </a:t>
            </a:r>
          </a:p>
          <a:p>
            <a:pPr algn="just">
              <a:lnSpc>
                <a:spcPct val="150000"/>
              </a:lnSpc>
            </a:pPr>
            <a:r>
              <a:rPr lang="en-US" sz="2400" b="1" dirty="0" smtClean="0">
                <a:solidFill>
                  <a:schemeClr val="bg1"/>
                </a:solidFill>
                <a:latin typeface="Cambria" panose="02040503050406030204" pitchFamily="18" charset="0"/>
                <a:ea typeface="Cambria" panose="02040503050406030204" pitchFamily="18" charset="0"/>
                <a:cs typeface="Calibri" panose="020F0502020204030204" pitchFamily="34" charset="0"/>
              </a:rPr>
              <a:t>PROPOSED SYSTEM</a:t>
            </a:r>
          </a:p>
          <a:p>
            <a:pPr algn="just">
              <a:lnSpc>
                <a:spcPct val="150000"/>
              </a:lnSpc>
            </a:pPr>
            <a:r>
              <a:rPr lang="en-US" sz="2400" b="1" dirty="0" smtClean="0">
                <a:solidFill>
                  <a:schemeClr val="bg1"/>
                </a:solidFill>
                <a:latin typeface="Cambria" panose="02040503050406030204" pitchFamily="18" charset="0"/>
                <a:ea typeface="Cambria" panose="02040503050406030204" pitchFamily="18" charset="0"/>
                <a:cs typeface="Calibri" panose="020F0502020204030204" pitchFamily="34" charset="0"/>
              </a:rPr>
              <a:t>SYSTEM DESIGN</a:t>
            </a:r>
          </a:p>
          <a:p>
            <a:pPr algn="just">
              <a:lnSpc>
                <a:spcPct val="150000"/>
              </a:lnSpc>
            </a:pPr>
            <a:r>
              <a:rPr lang="en-US" sz="2400" b="1" dirty="0" smtClean="0">
                <a:solidFill>
                  <a:schemeClr val="bg1"/>
                </a:solidFill>
                <a:latin typeface="Cambria" panose="02040503050406030204" pitchFamily="18" charset="0"/>
                <a:ea typeface="Cambria" panose="02040503050406030204" pitchFamily="18" charset="0"/>
                <a:cs typeface="Calibri" panose="020F0502020204030204" pitchFamily="34" charset="0"/>
              </a:rPr>
              <a:t>SYSTEM REQUIREMENT SPECIFICATION</a:t>
            </a:r>
          </a:p>
          <a:p>
            <a:pPr algn="just">
              <a:lnSpc>
                <a:spcPct val="150000"/>
              </a:lnSpc>
            </a:pPr>
            <a:r>
              <a:rPr lang="en-US" sz="2400" b="1" dirty="0" smtClean="0">
                <a:solidFill>
                  <a:schemeClr val="bg1"/>
                </a:solidFill>
                <a:latin typeface="Cambria" panose="02040503050406030204" pitchFamily="18" charset="0"/>
                <a:ea typeface="Cambria" panose="02040503050406030204" pitchFamily="18" charset="0"/>
                <a:cs typeface="Calibri" panose="020F0502020204030204" pitchFamily="34" charset="0"/>
              </a:rPr>
              <a:t>CONCLUSION</a:t>
            </a:r>
          </a:p>
          <a:p>
            <a:pPr algn="just">
              <a:lnSpc>
                <a:spcPct val="150000"/>
              </a:lnSpc>
            </a:pPr>
            <a:r>
              <a:rPr lang="en-US" sz="2400" b="1" dirty="0" smtClean="0">
                <a:solidFill>
                  <a:schemeClr val="bg1"/>
                </a:solidFill>
                <a:latin typeface="Cambria" panose="02040503050406030204" pitchFamily="18" charset="0"/>
                <a:ea typeface="Cambria" panose="02040503050406030204" pitchFamily="18" charset="0"/>
                <a:cs typeface="Calibri" panose="020F0502020204030204" pitchFamily="34" charset="0"/>
              </a:rPr>
              <a:t>FUTURE SCOPE</a:t>
            </a:r>
          </a:p>
          <a:p>
            <a:pPr algn="just">
              <a:lnSpc>
                <a:spcPct val="150000"/>
              </a:lnSpc>
            </a:pPr>
            <a:r>
              <a:rPr lang="en-US" sz="2400" b="1" dirty="0" smtClean="0">
                <a:solidFill>
                  <a:schemeClr val="bg1"/>
                </a:solidFill>
                <a:latin typeface="Cambria" panose="02040503050406030204" pitchFamily="18" charset="0"/>
                <a:ea typeface="Cambria" panose="02040503050406030204" pitchFamily="18" charset="0"/>
                <a:cs typeface="Calibri" panose="020F0502020204030204" pitchFamily="34" charset="0"/>
              </a:rPr>
              <a:t>REFERENCES</a:t>
            </a:r>
            <a:endParaRPr lang="en-IN" sz="2400" b="1" dirty="0">
              <a:solidFill>
                <a:schemeClr val="bg1"/>
              </a:solidFill>
              <a:latin typeface="Cambria" panose="02040503050406030204" pitchFamily="18" charset="0"/>
              <a:ea typeface="Cambria" panose="02040503050406030204" pitchFamily="18" charset="0"/>
              <a:cs typeface="Calibri" panose="020F0502020204030204" pitchFamily="34" charset="0"/>
            </a:endParaRPr>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FFFFF"/>
          </a:solidFill>
        </p:spPr>
      </p:sp>
      <p:sp>
        <p:nvSpPr>
          <p:cNvPr id="5" name="Rectangle 4"/>
          <p:cNvSpPr/>
          <p:nvPr/>
        </p:nvSpPr>
        <p:spPr>
          <a:xfrm>
            <a:off x="7589301" y="236087"/>
            <a:ext cx="4062138" cy="584775"/>
          </a:xfrm>
          <a:prstGeom prst="rect">
            <a:avLst/>
          </a:prstGeom>
        </p:spPr>
        <p:txBody>
          <a:bodyPr wrap="none">
            <a:spAutoFit/>
          </a:bodyPr>
          <a:lstStyle/>
          <a:p>
            <a:pPr lvl="0"/>
            <a:r>
              <a:rPr lang="en-US" sz="3200" b="1" dirty="0" smtClean="0">
                <a:solidFill>
                  <a:schemeClr val="bg1"/>
                </a:solidFill>
                <a:latin typeface="Times New Roman" panose="02020603050405020304" pitchFamily="18" charset="0"/>
                <a:cs typeface="Times New Roman" panose="02020603050405020304" pitchFamily="18" charset="0"/>
              </a:rPr>
              <a:t>CKD Model Accuracy</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8" name="Picture 7"/>
          <p:cNvPicPr/>
          <p:nvPr/>
        </p:nvPicPr>
        <p:blipFill rotWithShape="1">
          <a:blip r:embed="rId2"/>
          <a:srcRect l="4584" t="9259" r="9999" b="33704"/>
          <a:stretch/>
        </p:blipFill>
        <p:spPr>
          <a:xfrm>
            <a:off x="1707687" y="1882588"/>
            <a:ext cx="14872626" cy="5791200"/>
          </a:xfrm>
          <a:prstGeom prst="rect">
            <a:avLst/>
          </a:prstGeom>
        </p:spPr>
      </p:pic>
    </p:spTree>
    <p:extLst>
      <p:ext uri="{BB962C8B-B14F-4D97-AF65-F5344CB8AC3E}">
        <p14:creationId xmlns:p14="http://schemas.microsoft.com/office/powerpoint/2010/main" val="1164930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FFFFF"/>
          </a:solidFill>
        </p:spPr>
      </p:sp>
      <p:sp>
        <p:nvSpPr>
          <p:cNvPr id="5" name="Rectangle 4"/>
          <p:cNvSpPr/>
          <p:nvPr/>
        </p:nvSpPr>
        <p:spPr>
          <a:xfrm>
            <a:off x="6179058" y="266700"/>
            <a:ext cx="6165342" cy="646331"/>
          </a:xfrm>
          <a:prstGeom prst="rect">
            <a:avLst/>
          </a:prstGeom>
        </p:spPr>
        <p:txBody>
          <a:bodyPr wrap="none">
            <a:spAutoFit/>
          </a:bodyPr>
          <a:lstStyle/>
          <a:p>
            <a:pPr lvl="0"/>
            <a:r>
              <a:rPr lang="en-US" sz="3600" b="1" dirty="0" smtClean="0">
                <a:solidFill>
                  <a:schemeClr val="bg1"/>
                </a:solidFill>
                <a:latin typeface="Times New Roman" panose="02020603050405020304" pitchFamily="18" charset="0"/>
                <a:cs typeface="Times New Roman" panose="02020603050405020304" pitchFamily="18" charset="0"/>
              </a:rPr>
              <a:t>Liver Disease Model Accuracy</a:t>
            </a:r>
            <a:endParaRPr lang="en-US" sz="3600" dirty="0">
              <a:solidFill>
                <a:schemeClr val="bg1"/>
              </a:solidFill>
              <a:latin typeface="Times New Roman" panose="02020603050405020304" pitchFamily="18" charset="0"/>
              <a:cs typeface="Times New Roman" panose="02020603050405020304" pitchFamily="18" charset="0"/>
            </a:endParaRPr>
          </a:p>
        </p:txBody>
      </p:sp>
      <p:pic>
        <p:nvPicPr>
          <p:cNvPr id="8" name="Picture 7"/>
          <p:cNvPicPr/>
          <p:nvPr/>
        </p:nvPicPr>
        <p:blipFill rotWithShape="1">
          <a:blip r:embed="rId2"/>
          <a:srcRect l="5415" t="9259" r="9167" b="35185"/>
          <a:stretch/>
        </p:blipFill>
        <p:spPr>
          <a:xfrm>
            <a:off x="1676400" y="2628900"/>
            <a:ext cx="14487033" cy="4496708"/>
          </a:xfrm>
          <a:prstGeom prst="rect">
            <a:avLst/>
          </a:prstGeom>
        </p:spPr>
      </p:pic>
    </p:spTree>
    <p:extLst>
      <p:ext uri="{BB962C8B-B14F-4D97-AF65-F5344CB8AC3E}">
        <p14:creationId xmlns:p14="http://schemas.microsoft.com/office/powerpoint/2010/main" val="1066676297"/>
      </p:ext>
    </p:extLst>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FFFFF"/>
          </a:solidFill>
        </p:spPr>
      </p:sp>
      <p:sp>
        <p:nvSpPr>
          <p:cNvPr id="8" name="Rectangle 7"/>
          <p:cNvSpPr/>
          <p:nvPr/>
        </p:nvSpPr>
        <p:spPr>
          <a:xfrm>
            <a:off x="5482246" y="419100"/>
            <a:ext cx="7409529" cy="584775"/>
          </a:xfrm>
          <a:prstGeom prst="rect">
            <a:avLst/>
          </a:prstGeom>
        </p:spPr>
        <p:txBody>
          <a:bodyPr wrap="none">
            <a:spAutoFit/>
          </a:bodyPr>
          <a:lstStyle/>
          <a:p>
            <a:pPr lvl="0" algn="ctr"/>
            <a:r>
              <a:rPr lang="en-US" sz="3200" b="1" dirty="0" smtClean="0">
                <a:solidFill>
                  <a:schemeClr val="bg1"/>
                </a:solidFill>
                <a:latin typeface="Times New Roman" panose="02020603050405020304" pitchFamily="18" charset="0"/>
                <a:cs typeface="Times New Roman" panose="02020603050405020304" pitchFamily="18" charset="0"/>
              </a:rPr>
              <a:t>Cardio Vascular Disease Model Accuracy</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9" name="Picture 8"/>
          <p:cNvPicPr/>
          <p:nvPr/>
        </p:nvPicPr>
        <p:blipFill rotWithShape="1">
          <a:blip r:embed="rId2" cstate="print">
            <a:extLst>
              <a:ext uri="{28A0092B-C50C-407E-A947-70E740481C1C}">
                <a14:useLocalDpi xmlns:a14="http://schemas.microsoft.com/office/drawing/2010/main" val="0"/>
              </a:ext>
            </a:extLst>
          </a:blip>
          <a:srcRect l="1250" t="10000" r="3125" b="17777"/>
          <a:stretch/>
        </p:blipFill>
        <p:spPr>
          <a:xfrm>
            <a:off x="2017397" y="2047156"/>
            <a:ext cx="14339226" cy="5638800"/>
          </a:xfrm>
          <a:prstGeom prst="rect">
            <a:avLst/>
          </a:prstGeom>
        </p:spPr>
      </p:pic>
    </p:spTree>
    <p:extLst>
      <p:ext uri="{BB962C8B-B14F-4D97-AF65-F5344CB8AC3E}">
        <p14:creationId xmlns:p14="http://schemas.microsoft.com/office/powerpoint/2010/main" val="3924380356"/>
      </p:ext>
    </p:extLst>
  </p:cSld>
  <p:clrMapOvr>
    <a:masterClrMapping/>
  </p:clrMapOvr>
  <p:transition spd="slow">
    <p:wheel spokes="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FFFFF"/>
          </a:solidFill>
        </p:spPr>
      </p:sp>
      <p:sp>
        <p:nvSpPr>
          <p:cNvPr id="5" name="Title 1">
            <a:extLst>
              <a:ext uri="{FF2B5EF4-FFF2-40B4-BE49-F238E27FC236}">
                <a16:creationId xmlns:a16="http://schemas.microsoft.com/office/drawing/2014/main" xmlns="" id="{CFB52DB3-18FD-2EA5-D2CC-37C35564C1BB}"/>
              </a:ext>
            </a:extLst>
          </p:cNvPr>
          <p:cNvSpPr txBox="1">
            <a:spLocks/>
          </p:cNvSpPr>
          <p:nvPr/>
        </p:nvSpPr>
        <p:spPr>
          <a:xfrm>
            <a:off x="4038600" y="257736"/>
            <a:ext cx="9781704" cy="77096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dirty="0" smtClean="0">
                <a:solidFill>
                  <a:schemeClr val="bg1"/>
                </a:solidFill>
                <a:latin typeface="Cambria" panose="02040503050406030204" pitchFamily="18" charset="0"/>
                <a:ea typeface="Cambria" panose="02040503050406030204" pitchFamily="18" charset="0"/>
                <a:cs typeface="Calibri" panose="020F0502020204030204" pitchFamily="34" charset="0"/>
              </a:rPr>
              <a:t>SYSTEM REQUIREMENT SPECIFICATIONS</a:t>
            </a:r>
            <a:endParaRPr lang="en-IN" sz="4000" b="1" dirty="0">
              <a:solidFill>
                <a:schemeClr val="bg1"/>
              </a:solidFill>
              <a:latin typeface="Cambria" panose="02040503050406030204" pitchFamily="18" charset="0"/>
              <a:ea typeface="Cambria" panose="02040503050406030204" pitchFamily="18" charset="0"/>
              <a:cs typeface="Calibri" panose="020F0502020204030204" pitchFamily="34" charset="0"/>
            </a:endParaRPr>
          </a:p>
        </p:txBody>
      </p:sp>
      <p:sp>
        <p:nvSpPr>
          <p:cNvPr id="8" name="Content Placeholder 2">
            <a:extLst>
              <a:ext uri="{FF2B5EF4-FFF2-40B4-BE49-F238E27FC236}">
                <a16:creationId xmlns:a16="http://schemas.microsoft.com/office/drawing/2014/main" xmlns="" id="{62D2E77B-E359-58E7-8146-17D46012A7A3}"/>
              </a:ext>
            </a:extLst>
          </p:cNvPr>
          <p:cNvSpPr txBox="1">
            <a:spLocks/>
          </p:cNvSpPr>
          <p:nvPr/>
        </p:nvSpPr>
        <p:spPr>
          <a:xfrm>
            <a:off x="1905000" y="1333500"/>
            <a:ext cx="13168354" cy="579119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Aft>
                <a:spcPts val="400"/>
              </a:spcAft>
              <a:buFont typeface="Arial" pitchFamily="34" charset="0"/>
              <a:buNone/>
            </a:pPr>
            <a:r>
              <a:rPr lang="en-IN" b="1" dirty="0" smtClean="0">
                <a:solidFill>
                  <a:srgbClr val="FFC000"/>
                </a:solidFill>
                <a:latin typeface="Cambria" panose="02040503050406030204" pitchFamily="18" charset="0"/>
                <a:ea typeface="Cambria" panose="02040503050406030204" pitchFamily="18" charset="0"/>
                <a:cs typeface="Calibri" panose="020F0502020204030204" pitchFamily="34" charset="0"/>
              </a:rPr>
              <a:t>Hardware Requirements</a:t>
            </a:r>
          </a:p>
          <a:p>
            <a:pPr marR="450215" algn="just">
              <a:lnSpc>
                <a:spcPct val="150000"/>
              </a:lnSpc>
              <a:spcAft>
                <a:spcPts val="400"/>
              </a:spcAft>
            </a:pPr>
            <a:r>
              <a:rPr lang="en-IN" sz="2000" dirty="0" smtClean="0">
                <a:latin typeface="Cambria" panose="02040503050406030204" pitchFamily="18" charset="0"/>
                <a:ea typeface="Cambria" panose="02040503050406030204" pitchFamily="18" charset="0"/>
                <a:cs typeface="Calibri" panose="020F0502020204030204" pitchFamily="34" charset="0"/>
              </a:rPr>
              <a:t>Processor                :       3.0 GHz and Above</a:t>
            </a:r>
          </a:p>
          <a:p>
            <a:pPr marR="228600" algn="just">
              <a:lnSpc>
                <a:spcPct val="150000"/>
              </a:lnSpc>
              <a:spcAft>
                <a:spcPts val="400"/>
              </a:spcAft>
            </a:pPr>
            <a:r>
              <a:rPr lang="en-IN" sz="2000" dirty="0" smtClean="0">
                <a:latin typeface="Cambria" panose="02040503050406030204" pitchFamily="18" charset="0"/>
                <a:ea typeface="Cambria" panose="02040503050406030204" pitchFamily="18" charset="0"/>
                <a:cs typeface="Calibri" panose="020F0502020204030204" pitchFamily="34" charset="0"/>
              </a:rPr>
              <a:t>Output Devices     :	 Monitor (LCD)</a:t>
            </a:r>
          </a:p>
          <a:p>
            <a:pPr marR="228600" algn="just">
              <a:lnSpc>
                <a:spcPct val="150000"/>
              </a:lnSpc>
              <a:spcAft>
                <a:spcPts val="400"/>
              </a:spcAft>
            </a:pPr>
            <a:r>
              <a:rPr lang="en-IN" sz="2000" dirty="0" smtClean="0">
                <a:latin typeface="Cambria" panose="02040503050406030204" pitchFamily="18" charset="0"/>
                <a:ea typeface="Cambria" panose="02040503050406030204" pitchFamily="18" charset="0"/>
                <a:cs typeface="Calibri" panose="020F0502020204030204" pitchFamily="34" charset="0"/>
              </a:rPr>
              <a:t>Input Devices         : 	 Keyboard</a:t>
            </a:r>
          </a:p>
          <a:p>
            <a:pPr marR="228600" algn="just">
              <a:lnSpc>
                <a:spcPct val="150000"/>
              </a:lnSpc>
              <a:spcAft>
                <a:spcPts val="400"/>
              </a:spcAft>
            </a:pPr>
            <a:r>
              <a:rPr lang="en-IN" sz="2000" dirty="0" smtClean="0">
                <a:latin typeface="Cambria" panose="02040503050406030204" pitchFamily="18" charset="0"/>
                <a:ea typeface="Cambria" panose="02040503050406030204" pitchFamily="18" charset="0"/>
                <a:cs typeface="Calibri" panose="020F0502020204030204" pitchFamily="34" charset="0"/>
              </a:rPr>
              <a:t>Hard Disk                :	 256 GB</a:t>
            </a:r>
          </a:p>
          <a:p>
            <a:pPr marR="228600" algn="just">
              <a:lnSpc>
                <a:spcPct val="150000"/>
              </a:lnSpc>
              <a:spcAft>
                <a:spcPts val="400"/>
              </a:spcAft>
            </a:pPr>
            <a:r>
              <a:rPr lang="en-IN" sz="2000" dirty="0" smtClean="0">
                <a:latin typeface="Cambria" panose="02040503050406030204" pitchFamily="18" charset="0"/>
                <a:ea typeface="Cambria" panose="02040503050406030204" pitchFamily="18" charset="0"/>
                <a:cs typeface="Calibri" panose="020F0502020204030204" pitchFamily="34" charset="0"/>
              </a:rPr>
              <a:t>RAM                          :       8GB or Above</a:t>
            </a:r>
          </a:p>
          <a:p>
            <a:pPr marL="0" marR="228600" indent="0" algn="just">
              <a:lnSpc>
                <a:spcPct val="150000"/>
              </a:lnSpc>
              <a:spcAft>
                <a:spcPts val="400"/>
              </a:spcAft>
              <a:buFont typeface="Arial" pitchFamily="34" charset="0"/>
              <a:buNone/>
            </a:pPr>
            <a:r>
              <a:rPr lang="en-IN" b="1" dirty="0" smtClean="0">
                <a:solidFill>
                  <a:srgbClr val="FFC000"/>
                </a:solidFill>
                <a:latin typeface="Cambria" panose="02040503050406030204" pitchFamily="18" charset="0"/>
                <a:ea typeface="Cambria" panose="02040503050406030204" pitchFamily="18" charset="0"/>
                <a:cs typeface="Calibri" panose="020F0502020204030204" pitchFamily="34" charset="0"/>
              </a:rPr>
              <a:t>Software Requirements</a:t>
            </a:r>
          </a:p>
          <a:p>
            <a:pPr marR="228600" algn="just">
              <a:lnSpc>
                <a:spcPct val="150000"/>
              </a:lnSpc>
              <a:spcAft>
                <a:spcPts val="400"/>
              </a:spcAft>
            </a:pPr>
            <a:r>
              <a:rPr lang="en-IN" sz="2000" dirty="0" smtClean="0">
                <a:latin typeface="Cambria" panose="02040503050406030204" pitchFamily="18" charset="0"/>
                <a:ea typeface="Cambria" panose="02040503050406030204" pitchFamily="18" charset="0"/>
                <a:cs typeface="Calibri" panose="020F0502020204030204" pitchFamily="34" charset="0"/>
              </a:rPr>
              <a:t>Scripting language 		 : 	 Python Programming</a:t>
            </a:r>
          </a:p>
          <a:p>
            <a:pPr marR="228600" algn="just">
              <a:lnSpc>
                <a:spcPct val="150000"/>
              </a:lnSpc>
              <a:spcAft>
                <a:spcPts val="400"/>
              </a:spcAft>
            </a:pPr>
            <a:r>
              <a:rPr lang="en-IN" sz="2000" dirty="0" smtClean="0">
                <a:latin typeface="Cambria" panose="02040503050406030204" pitchFamily="18" charset="0"/>
                <a:ea typeface="Cambria" panose="02040503050406030204" pitchFamily="18" charset="0"/>
                <a:cs typeface="Calibri" panose="020F0502020204030204" pitchFamily="34" charset="0"/>
              </a:rPr>
              <a:t>Scripting Tool		: 	 Anaconda Navigator (Jupyter Notebook) &amp; Google Colab</a:t>
            </a:r>
          </a:p>
          <a:p>
            <a:pPr algn="just">
              <a:lnSpc>
                <a:spcPct val="150000"/>
              </a:lnSpc>
              <a:spcAft>
                <a:spcPts val="400"/>
              </a:spcAft>
            </a:pPr>
            <a:r>
              <a:rPr lang="en-IN" sz="2000" dirty="0" smtClean="0">
                <a:latin typeface="Cambria" panose="02040503050406030204" pitchFamily="18" charset="0"/>
                <a:ea typeface="Cambria" panose="02040503050406030204" pitchFamily="18" charset="0"/>
                <a:cs typeface="Calibri" panose="020F0502020204030204" pitchFamily="34" charset="0"/>
              </a:rPr>
              <a:t>Operating System		: 	 Microsoft Windows 7, 8 or 10</a:t>
            </a:r>
          </a:p>
          <a:p>
            <a:pPr algn="just">
              <a:lnSpc>
                <a:spcPct val="150000"/>
              </a:lnSpc>
              <a:spcAft>
                <a:spcPts val="400"/>
              </a:spcAft>
            </a:pPr>
            <a:r>
              <a:rPr lang="en-IN" sz="2000" dirty="0" smtClean="0">
                <a:latin typeface="Cambria" panose="02040503050406030204" pitchFamily="18" charset="0"/>
                <a:ea typeface="Cambria" panose="02040503050406030204" pitchFamily="18" charset="0"/>
                <a:cs typeface="Calibri" panose="020F0502020204030204" pitchFamily="34" charset="0"/>
              </a:rPr>
              <a:t>Dataset	                   	 :	 UCI Machine Learning Repository  </a:t>
            </a:r>
          </a:p>
          <a:p>
            <a:pPr marR="228600" algn="just">
              <a:lnSpc>
                <a:spcPct val="150000"/>
              </a:lnSpc>
              <a:spcAft>
                <a:spcPts val="400"/>
              </a:spcAft>
            </a:pPr>
            <a:r>
              <a:rPr lang="en-IN" sz="2000" dirty="0" smtClean="0">
                <a:latin typeface="Cambria" panose="02040503050406030204" pitchFamily="18" charset="0"/>
                <a:ea typeface="Cambria" panose="02040503050406030204" pitchFamily="18" charset="0"/>
                <a:cs typeface="Calibri" panose="020F0502020204030204" pitchFamily="34" charset="0"/>
              </a:rPr>
              <a:t>Machine Learning Packages       : 	</a:t>
            </a:r>
            <a:r>
              <a:rPr lang="en-IN" sz="2000" dirty="0" err="1" smtClean="0">
                <a:latin typeface="Cambria" panose="02040503050406030204" pitchFamily="18" charset="0"/>
                <a:ea typeface="Cambria" panose="02040503050406030204" pitchFamily="18" charset="0"/>
                <a:cs typeface="Calibri" panose="020F0502020204030204" pitchFamily="34" charset="0"/>
              </a:rPr>
              <a:t>Numpy</a:t>
            </a:r>
            <a:r>
              <a:rPr lang="en-IN" sz="2000" dirty="0" smtClean="0">
                <a:latin typeface="Cambria" panose="02040503050406030204" pitchFamily="18" charset="0"/>
                <a:ea typeface="Cambria" panose="02040503050406030204" pitchFamily="18" charset="0"/>
                <a:cs typeface="Calibri" panose="020F0502020204030204" pitchFamily="34" charset="0"/>
              </a:rPr>
              <a:t>, Pandas, Matplotlib, Seaborn Packages etc.</a:t>
            </a:r>
          </a:p>
          <a:p>
            <a:endParaRPr lang="en-IN" sz="1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66061667"/>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7" name="Rectangle 6"/>
          <p:cNvSpPr/>
          <p:nvPr/>
        </p:nvSpPr>
        <p:spPr>
          <a:xfrm>
            <a:off x="2447256" y="1615108"/>
            <a:ext cx="12573000" cy="6432530"/>
          </a:xfrm>
          <a:prstGeom prst="rect">
            <a:avLst/>
          </a:prstGeom>
        </p:spPr>
        <p:txBody>
          <a:bodyPr wrap="square">
            <a:spAutoFit/>
          </a:bodyPr>
          <a:lstStyle/>
          <a:p>
            <a:pPr algn="ctr"/>
            <a:r>
              <a:rPr lang="en-IN" sz="4800" b="1" dirty="0" smtClean="0">
                <a:solidFill>
                  <a:schemeClr val="bg1"/>
                </a:solidFill>
                <a:latin typeface="Times New Roman" panose="02020603050405020304" pitchFamily="18" charset="0"/>
                <a:cs typeface="Times New Roman" panose="02020603050405020304" pitchFamily="18" charset="0"/>
              </a:rPr>
              <a:t>CONCLUSION</a:t>
            </a:r>
          </a:p>
          <a:p>
            <a:pPr algn="ctr"/>
            <a:endParaRPr lang="en-IN" sz="3200" b="1" dirty="0">
              <a:solidFill>
                <a:schemeClr val="bg1"/>
              </a:solidFill>
              <a:latin typeface="Times New Roman" panose="02020603050405020304" pitchFamily="18" charset="0"/>
              <a:cs typeface="Times New Roman" panose="02020603050405020304" pitchFamily="18" charset="0"/>
            </a:endParaRPr>
          </a:p>
          <a:p>
            <a:pPr algn="ctr"/>
            <a:endParaRPr lang="en-US" sz="3200" dirty="0">
              <a:solidFill>
                <a:schemeClr val="bg1"/>
              </a:solidFill>
              <a:latin typeface="Times New Roman" panose="02020603050405020304" pitchFamily="18" charset="0"/>
              <a:cs typeface="Times New Roman" panose="02020603050405020304" pitchFamily="18" charset="0"/>
            </a:endParaRPr>
          </a:p>
          <a:p>
            <a:pPr algn="just"/>
            <a:r>
              <a:rPr lang="en-IN" sz="3200" dirty="0">
                <a:solidFill>
                  <a:schemeClr val="bg1"/>
                </a:solidFill>
                <a:latin typeface="Times New Roman" panose="02020603050405020304" pitchFamily="18" charset="0"/>
                <a:cs typeface="Times New Roman" panose="02020603050405020304" pitchFamily="18" charset="0"/>
              </a:rPr>
              <a:t>Various machine learning algorithms are applied on CKD, Heart disease &amp; Liver disease prediction. We have made a brief literature survey on numerous articles to get the get of research gap and the area to enhance the work .We have totally used four classification algorithm , among that Random </a:t>
            </a:r>
            <a:r>
              <a:rPr lang="en-IN" sz="3200" dirty="0" smtClean="0">
                <a:solidFill>
                  <a:schemeClr val="bg1"/>
                </a:solidFill>
                <a:latin typeface="Times New Roman" panose="02020603050405020304" pitchFamily="18" charset="0"/>
                <a:cs typeface="Times New Roman" panose="02020603050405020304" pitchFamily="18" charset="0"/>
              </a:rPr>
              <a:t>Forest </a:t>
            </a:r>
            <a:r>
              <a:rPr lang="en-IN" sz="3200" dirty="0">
                <a:solidFill>
                  <a:schemeClr val="bg1"/>
                </a:solidFill>
                <a:latin typeface="Times New Roman" panose="02020603050405020304" pitchFamily="18" charset="0"/>
                <a:cs typeface="Times New Roman" panose="02020603050405020304" pitchFamily="18" charset="0"/>
              </a:rPr>
              <a:t>proving the best accuracy of 99% in evaluating and predicting both </a:t>
            </a:r>
            <a:r>
              <a:rPr lang="en-IN" sz="3200" dirty="0" err="1">
                <a:solidFill>
                  <a:schemeClr val="bg1"/>
                </a:solidFill>
                <a:latin typeface="Times New Roman" panose="02020603050405020304" pitchFamily="18" charset="0"/>
                <a:cs typeface="Times New Roman" panose="02020603050405020304" pitchFamily="18" charset="0"/>
              </a:rPr>
              <a:t>CKd</a:t>
            </a:r>
            <a:r>
              <a:rPr lang="en-IN" sz="3200" dirty="0">
                <a:solidFill>
                  <a:schemeClr val="bg1"/>
                </a:solidFill>
                <a:latin typeface="Times New Roman" panose="02020603050405020304" pitchFamily="18" charset="0"/>
                <a:cs typeface="Times New Roman" panose="02020603050405020304" pitchFamily="18" charset="0"/>
              </a:rPr>
              <a:t> &amp; No-CKD and liver disease or not analysis. We have used the concept of exploratory data analysis to plot various graphical representations. We developed a web application to demonstrate the Chronic Kidney Disease, Heart Disease and Liver Disease. </a:t>
            </a:r>
            <a:endParaRPr lang="en-US"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6434038"/>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7" name="Rectangle 6"/>
          <p:cNvSpPr/>
          <p:nvPr/>
        </p:nvSpPr>
        <p:spPr>
          <a:xfrm>
            <a:off x="2015208" y="863782"/>
            <a:ext cx="14058900" cy="9079409"/>
          </a:xfrm>
          <a:prstGeom prst="rect">
            <a:avLst/>
          </a:prstGeom>
        </p:spPr>
        <p:txBody>
          <a:bodyPr wrap="square">
            <a:spAutoFit/>
          </a:bodyPr>
          <a:lstStyle/>
          <a:p>
            <a:pPr algn="just"/>
            <a:r>
              <a:rPr lang="en-IN" sz="2800" dirty="0">
                <a:solidFill>
                  <a:schemeClr val="bg1"/>
                </a:solidFill>
                <a:latin typeface="Times New Roman" panose="02020603050405020304" pitchFamily="18" charset="0"/>
                <a:cs typeface="Times New Roman" panose="02020603050405020304" pitchFamily="18" charset="0"/>
              </a:rPr>
              <a:t>The future scope for lifestyle disease prediction using machine learning involves forecasting an individual's propensity or risk of developing certain diseases based on their current lifestyle factors and health indicators. This score aims to predict the likelihood of someone developing a particular disease in the future, allowing for preventive measures or interventions to be taken proactively. Here's how this could be approached:</a:t>
            </a:r>
            <a:endParaRPr lang="en-US" sz="2800" dirty="0">
              <a:solidFill>
                <a:schemeClr val="bg1"/>
              </a:solidFill>
              <a:latin typeface="Times New Roman" panose="02020603050405020304" pitchFamily="18" charset="0"/>
              <a:cs typeface="Times New Roman" panose="02020603050405020304" pitchFamily="18" charset="0"/>
            </a:endParaRPr>
          </a:p>
          <a:p>
            <a:pPr algn="just"/>
            <a:r>
              <a:rPr lang="en-IN" sz="2800" dirty="0">
                <a:solidFill>
                  <a:schemeClr val="bg1"/>
                </a:solidFill>
                <a:latin typeface="Times New Roman" panose="02020603050405020304" pitchFamily="18" charset="0"/>
                <a:cs typeface="Times New Roman" panose="02020603050405020304" pitchFamily="18" charset="0"/>
              </a:rPr>
              <a:t> </a:t>
            </a:r>
            <a:endParaRPr lang="en-US" sz="2800" dirty="0">
              <a:solidFill>
                <a:schemeClr val="bg1"/>
              </a:solidFill>
              <a:latin typeface="Times New Roman" panose="02020603050405020304" pitchFamily="18" charset="0"/>
              <a:cs typeface="Times New Roman" panose="02020603050405020304" pitchFamily="18" charset="0"/>
            </a:endParaRPr>
          </a:p>
          <a:p>
            <a:pPr algn="just"/>
            <a:r>
              <a:rPr lang="en-IN" sz="2800" dirty="0">
                <a:solidFill>
                  <a:schemeClr val="bg1"/>
                </a:solidFill>
                <a:latin typeface="Times New Roman" panose="02020603050405020304" pitchFamily="18" charset="0"/>
                <a:cs typeface="Times New Roman" panose="02020603050405020304" pitchFamily="18" charset="0"/>
              </a:rPr>
              <a:t>1. Time-based Prediction and Evaluation:</a:t>
            </a:r>
            <a:endParaRPr lang="en-US" sz="2800" dirty="0">
              <a:solidFill>
                <a:schemeClr val="bg1"/>
              </a:solidFill>
              <a:latin typeface="Times New Roman" panose="02020603050405020304" pitchFamily="18" charset="0"/>
              <a:cs typeface="Times New Roman" panose="02020603050405020304" pitchFamily="18" charset="0"/>
            </a:endParaRPr>
          </a:p>
          <a:p>
            <a:pPr algn="just"/>
            <a:r>
              <a:rPr lang="en-IN" sz="2800" dirty="0">
                <a:solidFill>
                  <a:schemeClr val="bg1"/>
                </a:solidFill>
                <a:latin typeface="Times New Roman" panose="02020603050405020304" pitchFamily="18" charset="0"/>
                <a:cs typeface="Times New Roman" panose="02020603050405020304" pitchFamily="18" charset="0"/>
              </a:rPr>
              <a:t>- Time-Series Models: Employ time-series models or methodologies to account for trends or changes in lifestyle and health indicators over time.</a:t>
            </a:r>
            <a:endParaRPr lang="en-US" sz="2800" dirty="0">
              <a:solidFill>
                <a:schemeClr val="bg1"/>
              </a:solidFill>
              <a:latin typeface="Times New Roman" panose="02020603050405020304" pitchFamily="18" charset="0"/>
              <a:cs typeface="Times New Roman" panose="02020603050405020304" pitchFamily="18" charset="0"/>
            </a:endParaRPr>
          </a:p>
          <a:p>
            <a:pPr marL="342900" indent="-342900" algn="just">
              <a:buFontTx/>
              <a:buChar char="-"/>
            </a:pPr>
            <a:r>
              <a:rPr lang="en-IN" sz="2800" dirty="0" smtClean="0">
                <a:solidFill>
                  <a:schemeClr val="bg1"/>
                </a:solidFill>
                <a:latin typeface="Times New Roman" panose="02020603050405020304" pitchFamily="18" charset="0"/>
                <a:cs typeface="Times New Roman" panose="02020603050405020304" pitchFamily="18" charset="0"/>
              </a:rPr>
              <a:t>Evaluation </a:t>
            </a:r>
            <a:r>
              <a:rPr lang="en-IN" sz="2800" dirty="0">
                <a:solidFill>
                  <a:schemeClr val="bg1"/>
                </a:solidFill>
                <a:latin typeface="Times New Roman" panose="02020603050405020304" pitchFamily="18" charset="0"/>
                <a:cs typeface="Times New Roman" panose="02020603050405020304" pitchFamily="18" charset="0"/>
              </a:rPr>
              <a:t>Metrics: Assess model performance using appropriate metrics for future prediction tasks, considering predictive accuracy, precision, recall, etc., for future time periods</a:t>
            </a:r>
            <a:r>
              <a:rPr lang="en-IN" sz="2800" dirty="0" smtClean="0">
                <a:solidFill>
                  <a:schemeClr val="bg1"/>
                </a:solidFill>
                <a:latin typeface="Times New Roman" panose="02020603050405020304" pitchFamily="18" charset="0"/>
                <a:cs typeface="Times New Roman" panose="02020603050405020304" pitchFamily="18" charset="0"/>
              </a:rPr>
              <a:t>.</a:t>
            </a:r>
          </a:p>
          <a:p>
            <a:pPr marL="342900" indent="-342900" algn="just">
              <a:buFontTx/>
              <a:buChar char="-"/>
            </a:pPr>
            <a:endParaRPr lang="en-US" sz="2800" dirty="0">
              <a:solidFill>
                <a:schemeClr val="bg1"/>
              </a:solidFill>
              <a:latin typeface="Times New Roman" panose="02020603050405020304" pitchFamily="18" charset="0"/>
              <a:cs typeface="Times New Roman" panose="02020603050405020304" pitchFamily="18" charset="0"/>
            </a:endParaRPr>
          </a:p>
          <a:p>
            <a:pPr algn="just"/>
            <a:r>
              <a:rPr lang="en-IN" sz="2800" dirty="0">
                <a:solidFill>
                  <a:schemeClr val="bg1"/>
                </a:solidFill>
                <a:latin typeface="Times New Roman" panose="02020603050405020304" pitchFamily="18" charset="0"/>
                <a:cs typeface="Times New Roman" panose="02020603050405020304" pitchFamily="18" charset="0"/>
              </a:rPr>
              <a:t>2. Interpretation and Application:</a:t>
            </a:r>
            <a:endParaRPr lang="en-US" sz="2800" dirty="0">
              <a:solidFill>
                <a:schemeClr val="bg1"/>
              </a:solidFill>
              <a:latin typeface="Times New Roman" panose="02020603050405020304" pitchFamily="18" charset="0"/>
              <a:cs typeface="Times New Roman" panose="02020603050405020304" pitchFamily="18" charset="0"/>
            </a:endParaRPr>
          </a:p>
          <a:p>
            <a:pPr algn="just"/>
            <a:r>
              <a:rPr lang="en-IN" sz="2800" dirty="0">
                <a:solidFill>
                  <a:schemeClr val="bg1"/>
                </a:solidFill>
                <a:latin typeface="Times New Roman" panose="02020603050405020304" pitchFamily="18" charset="0"/>
                <a:cs typeface="Times New Roman" panose="02020603050405020304" pitchFamily="18" charset="0"/>
              </a:rPr>
              <a:t>- Interpretability: Ensure the model's interpretability to understand how different lifestyle factors contribute to the future disease risk score.</a:t>
            </a:r>
            <a:endParaRPr lang="en-US" sz="2800" dirty="0">
              <a:solidFill>
                <a:schemeClr val="bg1"/>
              </a:solidFill>
              <a:latin typeface="Times New Roman" panose="02020603050405020304" pitchFamily="18" charset="0"/>
              <a:cs typeface="Times New Roman" panose="02020603050405020304" pitchFamily="18" charset="0"/>
            </a:endParaRPr>
          </a:p>
          <a:p>
            <a:pPr algn="just"/>
            <a:r>
              <a:rPr lang="en-IN" sz="2800" dirty="0">
                <a:solidFill>
                  <a:schemeClr val="bg1"/>
                </a:solidFill>
                <a:latin typeface="Times New Roman" panose="02020603050405020304" pitchFamily="18" charset="0"/>
                <a:cs typeface="Times New Roman" panose="02020603050405020304" pitchFamily="18" charset="0"/>
              </a:rPr>
              <a:t>- Risk Stratification: Develop risk categories or thresholds based on the future score to stratify individuals into low, medium, and high-risk groups.</a:t>
            </a:r>
            <a:endParaRPr lang="en-US" sz="2800" dirty="0">
              <a:solidFill>
                <a:schemeClr val="bg1"/>
              </a:solidFill>
              <a:latin typeface="Times New Roman" panose="02020603050405020304" pitchFamily="18" charset="0"/>
              <a:cs typeface="Times New Roman" panose="02020603050405020304" pitchFamily="18" charset="0"/>
            </a:endParaRPr>
          </a:p>
          <a:p>
            <a:pPr algn="just">
              <a:buFontTx/>
              <a:buChar char="-"/>
            </a:pPr>
            <a:r>
              <a:rPr lang="en-IN" sz="2800" dirty="0" smtClean="0">
                <a:solidFill>
                  <a:schemeClr val="bg1"/>
                </a:solidFill>
                <a:latin typeface="Times New Roman" panose="02020603050405020304" pitchFamily="18" charset="0"/>
                <a:cs typeface="Times New Roman" panose="02020603050405020304" pitchFamily="18" charset="0"/>
              </a:rPr>
              <a:t>Recommendations </a:t>
            </a:r>
            <a:r>
              <a:rPr lang="en-IN" sz="2800" dirty="0">
                <a:solidFill>
                  <a:schemeClr val="bg1"/>
                </a:solidFill>
                <a:latin typeface="Times New Roman" panose="02020603050405020304" pitchFamily="18" charset="0"/>
                <a:cs typeface="Times New Roman" panose="02020603050405020304" pitchFamily="18" charset="0"/>
              </a:rPr>
              <a:t>and Interventions: Provide personalized recommendations or interventions based on the predicted future score to mitigate risks, such as lifestyle modifications, regular screenings, or targeted interventions</a:t>
            </a:r>
            <a:r>
              <a:rPr lang="en-IN" sz="2800" dirty="0" smtClean="0">
                <a:solidFill>
                  <a:schemeClr val="bg1"/>
                </a:solidFill>
                <a:latin typeface="Times New Roman" panose="02020603050405020304" pitchFamily="18" charset="0"/>
                <a:cs typeface="Times New Roman" panose="02020603050405020304" pitchFamily="18" charset="0"/>
              </a:rPr>
              <a:t>.</a:t>
            </a:r>
          </a:p>
          <a:p>
            <a:pPr algn="just">
              <a:buFontTx/>
              <a:buChar char="-"/>
            </a:pP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8" name="Rectangle 7"/>
          <p:cNvSpPr/>
          <p:nvPr/>
        </p:nvSpPr>
        <p:spPr>
          <a:xfrm>
            <a:off x="6335688" y="94340"/>
            <a:ext cx="4527201" cy="769441"/>
          </a:xfrm>
          <a:prstGeom prst="rect">
            <a:avLst/>
          </a:prstGeom>
        </p:spPr>
        <p:txBody>
          <a:bodyPr wrap="none">
            <a:spAutoFit/>
          </a:bodyPr>
          <a:lstStyle/>
          <a:p>
            <a:r>
              <a:rPr lang="en-IN" sz="4400" b="1" dirty="0">
                <a:solidFill>
                  <a:schemeClr val="bg1"/>
                </a:solidFill>
                <a:latin typeface="Times New Roman" panose="02020603050405020304" pitchFamily="18" charset="0"/>
                <a:cs typeface="Times New Roman" panose="02020603050405020304" pitchFamily="18" charset="0"/>
              </a:rPr>
              <a:t>FUTURE </a:t>
            </a:r>
            <a:r>
              <a:rPr lang="en-IN" sz="4400" b="1" dirty="0" smtClean="0">
                <a:solidFill>
                  <a:schemeClr val="bg1"/>
                </a:solidFill>
                <a:latin typeface="Times New Roman" panose="02020603050405020304" pitchFamily="18" charset="0"/>
                <a:cs typeface="Times New Roman" panose="02020603050405020304" pitchFamily="18" charset="0"/>
              </a:rPr>
              <a:t>SCOPE</a:t>
            </a:r>
            <a:endParaRPr lang="en-US" sz="4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41182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1071506" y="1357286"/>
            <a:ext cx="16230600" cy="8229600"/>
          </a:xfrm>
          <a:prstGeom prst="rect">
            <a:avLst/>
          </a:prstGeom>
          <a:solidFill>
            <a:srgbClr val="FFFFFF"/>
          </a:solidFill>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5" name="Title 1">
            <a:extLst>
              <a:ext uri="{FF2B5EF4-FFF2-40B4-BE49-F238E27FC236}">
                <a16:creationId xmlns:a16="http://schemas.microsoft.com/office/drawing/2014/main" xmlns="" id="{7C49D656-9E65-7DDE-9DEE-77082CD5C06F}"/>
              </a:ext>
            </a:extLst>
          </p:cNvPr>
          <p:cNvSpPr txBox="1">
            <a:spLocks/>
          </p:cNvSpPr>
          <p:nvPr/>
        </p:nvSpPr>
        <p:spPr>
          <a:xfrm>
            <a:off x="2571962" y="197225"/>
            <a:ext cx="10417593" cy="66316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800" b="1" dirty="0" smtClean="0">
                <a:solidFill>
                  <a:schemeClr val="bg1"/>
                </a:solidFill>
                <a:latin typeface="Cambria" panose="02040503050406030204" pitchFamily="18" charset="0"/>
                <a:ea typeface="Cambria" panose="02040503050406030204" pitchFamily="18" charset="0"/>
                <a:cs typeface="Calibri" panose="020F0502020204030204" pitchFamily="34" charset="0"/>
              </a:rPr>
              <a:t>REFERENCES</a:t>
            </a:r>
            <a:endParaRPr lang="en-IN" sz="4800" b="1" dirty="0">
              <a:solidFill>
                <a:schemeClr val="bg1"/>
              </a:solidFill>
              <a:latin typeface="Cambria" panose="02040503050406030204" pitchFamily="18" charset="0"/>
              <a:ea typeface="Cambria" panose="02040503050406030204" pitchFamily="18" charset="0"/>
              <a:cs typeface="Calibri" panose="020F0502020204030204" pitchFamily="34" charset="0"/>
            </a:endParaRPr>
          </a:p>
        </p:txBody>
      </p:sp>
      <p:sp>
        <p:nvSpPr>
          <p:cNvPr id="8" name="Content Placeholder 2">
            <a:extLst>
              <a:ext uri="{FF2B5EF4-FFF2-40B4-BE49-F238E27FC236}">
                <a16:creationId xmlns:a16="http://schemas.microsoft.com/office/drawing/2014/main" xmlns="" id="{29DE4BC7-C95F-9C9A-33A4-5EE347EFC7A1}"/>
              </a:ext>
            </a:extLst>
          </p:cNvPr>
          <p:cNvSpPr txBox="1">
            <a:spLocks/>
          </p:cNvSpPr>
          <p:nvPr/>
        </p:nvSpPr>
        <p:spPr>
          <a:xfrm>
            <a:off x="1357258" y="1071534"/>
            <a:ext cx="15630580" cy="740571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70000"/>
              </a:lnSpc>
              <a:spcAft>
                <a:spcPts val="835"/>
              </a:spcAft>
              <a:buFont typeface="Arial" pitchFamily="34" charset="0"/>
              <a:buNone/>
            </a:pPr>
            <a:endParaRPr lang="en-IN" sz="2400" dirty="0" smtClean="0">
              <a:latin typeface="Cambria" panose="02040503050406030204" pitchFamily="18" charset="0"/>
              <a:ea typeface="Cambria" panose="02040503050406030204" pitchFamily="18" charset="0"/>
              <a:cs typeface="Calibri" panose="020F0502020204030204" pitchFamily="34" charset="0"/>
            </a:endParaRPr>
          </a:p>
          <a:p>
            <a:pPr marL="0" indent="0" algn="just">
              <a:lnSpc>
                <a:spcPct val="170000"/>
              </a:lnSpc>
              <a:spcAft>
                <a:spcPts val="835"/>
              </a:spcAft>
              <a:buFont typeface="Arial" pitchFamily="34" charset="0"/>
              <a:buNone/>
            </a:pPr>
            <a:r>
              <a:rPr lang="en-IN" sz="2400" dirty="0" smtClean="0">
                <a:latin typeface="Cambria" panose="02040503050406030204" pitchFamily="18" charset="0"/>
                <a:ea typeface="Cambria" panose="02040503050406030204" pitchFamily="18" charset="0"/>
                <a:cs typeface="Calibri" panose="020F0502020204030204" pitchFamily="34" charset="0"/>
              </a:rPr>
              <a:t>[1] </a:t>
            </a:r>
            <a:r>
              <a:rPr lang="en-IN" sz="2400" dirty="0" err="1" smtClean="0">
                <a:latin typeface="Cambria" panose="02040503050406030204" pitchFamily="18" charset="0"/>
                <a:ea typeface="Cambria" panose="02040503050406030204" pitchFamily="18" charset="0"/>
                <a:cs typeface="Calibri" panose="020F0502020204030204" pitchFamily="34" charset="0"/>
              </a:rPr>
              <a:t>Linta</a:t>
            </a:r>
            <a:r>
              <a:rPr lang="en-IN" sz="2400" dirty="0" smtClean="0">
                <a:latin typeface="Cambria" panose="02040503050406030204" pitchFamily="18" charset="0"/>
                <a:ea typeface="Cambria" panose="02040503050406030204" pitchFamily="18" charset="0"/>
                <a:cs typeface="Calibri" panose="020F0502020204030204" pitchFamily="34" charset="0"/>
              </a:rPr>
              <a:t> Antony, Sami </a:t>
            </a:r>
            <a:r>
              <a:rPr lang="en-IN" sz="2400" dirty="0" err="1" smtClean="0">
                <a:latin typeface="Cambria" panose="02040503050406030204" pitchFamily="18" charset="0"/>
                <a:ea typeface="Cambria" panose="02040503050406030204" pitchFamily="18" charset="0"/>
                <a:cs typeface="Calibri" panose="020F0502020204030204" pitchFamily="34" charset="0"/>
              </a:rPr>
              <a:t>Azam</a:t>
            </a:r>
            <a:r>
              <a:rPr lang="en-IN" sz="2400" dirty="0" smtClean="0">
                <a:latin typeface="Cambria" panose="02040503050406030204" pitchFamily="18" charset="0"/>
                <a:ea typeface="Cambria" panose="02040503050406030204" pitchFamily="18" charset="0"/>
                <a:cs typeface="Calibri" panose="020F0502020204030204" pitchFamily="34" charset="0"/>
              </a:rPr>
              <a:t>, </a:t>
            </a:r>
            <a:r>
              <a:rPr lang="en-IN" sz="2400" dirty="0" err="1" smtClean="0">
                <a:latin typeface="Cambria" panose="02040503050406030204" pitchFamily="18" charset="0"/>
                <a:ea typeface="Cambria" panose="02040503050406030204" pitchFamily="18" charset="0"/>
                <a:cs typeface="Calibri" panose="020F0502020204030204" pitchFamily="34" charset="0"/>
              </a:rPr>
              <a:t>Ryana</a:t>
            </a:r>
            <a:r>
              <a:rPr lang="en-IN" sz="2400" dirty="0" smtClean="0">
                <a:latin typeface="Cambria" panose="02040503050406030204" pitchFamily="18" charset="0"/>
                <a:ea typeface="Cambria" panose="02040503050406030204" pitchFamily="18" charset="0"/>
                <a:cs typeface="Calibri" panose="020F0502020204030204" pitchFamily="34" charset="0"/>
              </a:rPr>
              <a:t> </a:t>
            </a:r>
            <a:r>
              <a:rPr lang="en-IN" sz="2400" dirty="0" err="1" smtClean="0">
                <a:latin typeface="Cambria" panose="02040503050406030204" pitchFamily="18" charset="0"/>
                <a:ea typeface="Cambria" panose="02040503050406030204" pitchFamily="18" charset="0"/>
                <a:cs typeface="Calibri" panose="020F0502020204030204" pitchFamily="34" charset="0"/>
              </a:rPr>
              <a:t>Quadir</a:t>
            </a:r>
            <a:r>
              <a:rPr lang="en-IN" sz="2400" dirty="0" smtClean="0">
                <a:latin typeface="Cambria" panose="02040503050406030204" pitchFamily="18" charset="0"/>
                <a:ea typeface="Cambria" panose="02040503050406030204" pitchFamily="18" charset="0"/>
                <a:cs typeface="Calibri" panose="020F0502020204030204" pitchFamily="34" charset="0"/>
              </a:rPr>
              <a:t> “A Comprehensive Unsupervised Framework for Chronic Kidney Disease Prediction”, IEEE ACCESS, PP 126481 – 126501 VOLUME 9 2021 </a:t>
            </a:r>
          </a:p>
          <a:p>
            <a:pPr marL="0" indent="0" algn="just">
              <a:lnSpc>
                <a:spcPct val="170000"/>
              </a:lnSpc>
              <a:buFont typeface="Arial" pitchFamily="34" charset="0"/>
              <a:buNone/>
            </a:pPr>
            <a:r>
              <a:rPr lang="en-IN" sz="2400" b="1" dirty="0" smtClean="0">
                <a:latin typeface="Cambria" panose="02040503050406030204" pitchFamily="18" charset="0"/>
                <a:ea typeface="Cambria" panose="02040503050406030204" pitchFamily="18" charset="0"/>
                <a:cs typeface="Calibri" panose="020F0502020204030204" pitchFamily="34" charset="0"/>
              </a:rPr>
              <a:t>[2] </a:t>
            </a:r>
            <a:r>
              <a:rPr lang="en-IN" sz="2400" dirty="0" err="1" smtClean="0">
                <a:latin typeface="Cambria" panose="02040503050406030204" pitchFamily="18" charset="0"/>
                <a:ea typeface="Cambria" panose="02040503050406030204" pitchFamily="18" charset="0"/>
                <a:cs typeface="Calibri" panose="020F0502020204030204" pitchFamily="34" charset="0"/>
              </a:rPr>
              <a:t>Davide</a:t>
            </a:r>
            <a:r>
              <a:rPr lang="en-IN" sz="2400" dirty="0" smtClean="0">
                <a:latin typeface="Cambria" panose="02040503050406030204" pitchFamily="18" charset="0"/>
                <a:ea typeface="Cambria" panose="02040503050406030204" pitchFamily="18" charset="0"/>
                <a:cs typeface="Calibri" panose="020F0502020204030204" pitchFamily="34" charset="0"/>
              </a:rPr>
              <a:t> </a:t>
            </a:r>
            <a:r>
              <a:rPr lang="en-IN" sz="2400" dirty="0" err="1" smtClean="0">
                <a:latin typeface="Cambria" panose="02040503050406030204" pitchFamily="18" charset="0"/>
                <a:ea typeface="Cambria" panose="02040503050406030204" pitchFamily="18" charset="0"/>
                <a:cs typeface="Calibri" panose="020F0502020204030204" pitchFamily="34" charset="0"/>
              </a:rPr>
              <a:t>Chicco</a:t>
            </a:r>
            <a:r>
              <a:rPr lang="en-IN" sz="2400" dirty="0" smtClean="0">
                <a:latin typeface="Cambria" panose="02040503050406030204" pitchFamily="18" charset="0"/>
                <a:ea typeface="Cambria" panose="02040503050406030204" pitchFamily="18" charset="0"/>
                <a:cs typeface="Calibri" panose="020F0502020204030204" pitchFamily="34" charset="0"/>
              </a:rPr>
              <a:t> 1, Christopher A. Lovejoy 2,3, And Luca </a:t>
            </a:r>
            <a:r>
              <a:rPr lang="en-IN" sz="2400" dirty="0" err="1" smtClean="0">
                <a:latin typeface="Cambria" panose="02040503050406030204" pitchFamily="18" charset="0"/>
                <a:ea typeface="Cambria" panose="02040503050406030204" pitchFamily="18" charset="0"/>
                <a:cs typeface="Calibri" panose="020F0502020204030204" pitchFamily="34" charset="0"/>
              </a:rPr>
              <a:t>Oneto</a:t>
            </a:r>
            <a:r>
              <a:rPr lang="en-IN" sz="2400" dirty="0" smtClean="0">
                <a:latin typeface="Cambria" panose="02040503050406030204" pitchFamily="18" charset="0"/>
                <a:ea typeface="Cambria" panose="02040503050406030204" pitchFamily="18" charset="0"/>
                <a:cs typeface="Calibri" panose="020F0502020204030204" pitchFamily="34" charset="0"/>
              </a:rPr>
              <a:t>, “A Machine Learning Analysis of Health Records of Patients With Chronic Kidney Disease  at Risk of Cardiovascular Disease”, IEEE ACCESS, PP 165133 – 165144 VOLUME 9 2021 </a:t>
            </a:r>
          </a:p>
          <a:p>
            <a:pPr marL="0" indent="0" algn="just">
              <a:lnSpc>
                <a:spcPct val="170000"/>
              </a:lnSpc>
              <a:spcAft>
                <a:spcPts val="820"/>
              </a:spcAft>
              <a:buFont typeface="Arial" pitchFamily="34" charset="0"/>
              <a:buNone/>
            </a:pPr>
            <a:r>
              <a:rPr lang="en-IN" sz="2400" b="1" dirty="0" smtClean="0">
                <a:latin typeface="Cambria" panose="02040503050406030204" pitchFamily="18" charset="0"/>
                <a:ea typeface="Cambria" panose="02040503050406030204" pitchFamily="18" charset="0"/>
                <a:cs typeface="Calibri" panose="020F0502020204030204" pitchFamily="34" charset="0"/>
              </a:rPr>
              <a:t>[3] </a:t>
            </a:r>
            <a:r>
              <a:rPr lang="en-IN" sz="2400" dirty="0" err="1" smtClean="0">
                <a:latin typeface="Cambria" panose="02040503050406030204" pitchFamily="18" charset="0"/>
                <a:ea typeface="Cambria" panose="02040503050406030204" pitchFamily="18" charset="0"/>
                <a:cs typeface="Calibri" panose="020F0502020204030204" pitchFamily="34" charset="0"/>
              </a:rPr>
              <a:t>Jiongming</a:t>
            </a:r>
            <a:r>
              <a:rPr lang="en-IN" sz="2400" dirty="0" smtClean="0">
                <a:latin typeface="Cambria" panose="02040503050406030204" pitchFamily="18" charset="0"/>
                <a:ea typeface="Cambria" panose="02040503050406030204" pitchFamily="18" charset="0"/>
                <a:cs typeface="Calibri" panose="020F0502020204030204" pitchFamily="34" charset="0"/>
              </a:rPr>
              <a:t> Qin 1, Lin Chen 2, </a:t>
            </a:r>
            <a:r>
              <a:rPr lang="en-IN" sz="2400" dirty="0" err="1" smtClean="0">
                <a:latin typeface="Cambria" panose="02040503050406030204" pitchFamily="18" charset="0"/>
                <a:ea typeface="Cambria" panose="02040503050406030204" pitchFamily="18" charset="0"/>
                <a:cs typeface="Calibri" panose="020F0502020204030204" pitchFamily="34" charset="0"/>
              </a:rPr>
              <a:t>Yuhua</a:t>
            </a:r>
            <a:r>
              <a:rPr lang="en-IN" sz="2400" dirty="0" smtClean="0">
                <a:latin typeface="Cambria" panose="02040503050406030204" pitchFamily="18" charset="0"/>
                <a:ea typeface="Cambria" panose="02040503050406030204" pitchFamily="18" charset="0"/>
                <a:cs typeface="Calibri" panose="020F0502020204030204" pitchFamily="34" charset="0"/>
              </a:rPr>
              <a:t> Liu 1, </a:t>
            </a:r>
            <a:r>
              <a:rPr lang="en-IN" sz="2400" dirty="0" err="1" smtClean="0">
                <a:latin typeface="Cambria" panose="02040503050406030204" pitchFamily="18" charset="0"/>
                <a:ea typeface="Cambria" panose="02040503050406030204" pitchFamily="18" charset="0"/>
                <a:cs typeface="Calibri" panose="020F0502020204030204" pitchFamily="34" charset="0"/>
              </a:rPr>
              <a:t>Chuanjun</a:t>
            </a:r>
            <a:r>
              <a:rPr lang="en-IN" sz="2400" dirty="0" smtClean="0">
                <a:latin typeface="Cambria" panose="02040503050406030204" pitchFamily="18" charset="0"/>
                <a:ea typeface="Cambria" panose="02040503050406030204" pitchFamily="18" charset="0"/>
                <a:cs typeface="Calibri" panose="020F0502020204030204" pitchFamily="34" charset="0"/>
              </a:rPr>
              <a:t> Liu 2, “A Machine Learning Methodology for Diagnosing Chronic Kidney Disease”, IEEE ACCESS, PP 20991 – 21002 VOLUME 8 2020 </a:t>
            </a:r>
          </a:p>
          <a:p>
            <a:pPr marL="0" indent="0" algn="just">
              <a:lnSpc>
                <a:spcPct val="170000"/>
              </a:lnSpc>
              <a:spcAft>
                <a:spcPts val="820"/>
              </a:spcAft>
              <a:buFont typeface="Arial" pitchFamily="34" charset="0"/>
              <a:buNone/>
            </a:pPr>
            <a:r>
              <a:rPr lang="en-IN" sz="2400" b="1" dirty="0" smtClean="0">
                <a:latin typeface="Cambria" panose="02040503050406030204" pitchFamily="18" charset="0"/>
                <a:ea typeface="Cambria" panose="02040503050406030204" pitchFamily="18" charset="0"/>
                <a:cs typeface="Calibri" panose="020F0502020204030204" pitchFamily="34" charset="0"/>
              </a:rPr>
              <a:t>[4] </a:t>
            </a:r>
            <a:r>
              <a:rPr lang="en-IN" sz="2400" dirty="0" smtClean="0">
                <a:latin typeface="Cambria" panose="02040503050406030204" pitchFamily="18" charset="0"/>
                <a:ea typeface="Cambria" panose="02040503050406030204" pitchFamily="18" charset="0"/>
                <a:cs typeface="Calibri" panose="020F0502020204030204" pitchFamily="34" charset="0"/>
              </a:rPr>
              <a:t>Bilal Khan, Rashid </a:t>
            </a:r>
            <a:r>
              <a:rPr lang="en-IN" sz="2400" dirty="0" err="1" smtClean="0">
                <a:latin typeface="Cambria" panose="02040503050406030204" pitchFamily="18" charset="0"/>
                <a:ea typeface="Cambria" panose="02040503050406030204" pitchFamily="18" charset="0"/>
                <a:cs typeface="Calibri" panose="020F0502020204030204" pitchFamily="34" charset="0"/>
              </a:rPr>
              <a:t>Naseem</a:t>
            </a:r>
            <a:r>
              <a:rPr lang="en-IN" sz="2400" dirty="0" smtClean="0">
                <a:latin typeface="Cambria" panose="02040503050406030204" pitchFamily="18" charset="0"/>
                <a:ea typeface="Cambria" panose="02040503050406030204" pitchFamily="18" charset="0"/>
                <a:cs typeface="Calibri" panose="020F0502020204030204" pitchFamily="34" charset="0"/>
              </a:rPr>
              <a:t>, </a:t>
            </a:r>
            <a:r>
              <a:rPr lang="en-IN" sz="2400" dirty="0" err="1" smtClean="0">
                <a:latin typeface="Cambria" panose="02040503050406030204" pitchFamily="18" charset="0"/>
                <a:ea typeface="Cambria" panose="02040503050406030204" pitchFamily="18" charset="0"/>
                <a:cs typeface="Calibri" panose="020F0502020204030204" pitchFamily="34" charset="0"/>
              </a:rPr>
              <a:t>Fazal</a:t>
            </a:r>
            <a:r>
              <a:rPr lang="en-IN" sz="2400" dirty="0" smtClean="0">
                <a:latin typeface="Cambria" panose="02040503050406030204" pitchFamily="18" charset="0"/>
                <a:ea typeface="Cambria" panose="02040503050406030204" pitchFamily="18" charset="0"/>
                <a:cs typeface="Calibri" panose="020F0502020204030204" pitchFamily="34" charset="0"/>
              </a:rPr>
              <a:t> Muhammad, </a:t>
            </a:r>
            <a:r>
              <a:rPr lang="en-IN" sz="2400" dirty="0" err="1" smtClean="0">
                <a:latin typeface="Cambria" panose="02040503050406030204" pitchFamily="18" charset="0"/>
                <a:ea typeface="Cambria" panose="02040503050406030204" pitchFamily="18" charset="0"/>
                <a:cs typeface="Calibri" panose="020F0502020204030204" pitchFamily="34" charset="0"/>
              </a:rPr>
              <a:t>Ghulam</a:t>
            </a:r>
            <a:r>
              <a:rPr lang="en-IN" sz="2400" dirty="0" smtClean="0">
                <a:latin typeface="Cambria" panose="02040503050406030204" pitchFamily="18" charset="0"/>
                <a:ea typeface="Cambria" panose="02040503050406030204" pitchFamily="18" charset="0"/>
                <a:cs typeface="Calibri" panose="020F0502020204030204" pitchFamily="34" charset="0"/>
              </a:rPr>
              <a:t> Abbas, And </a:t>
            </a:r>
            <a:r>
              <a:rPr lang="en-IN" sz="2400" dirty="0" err="1" smtClean="0">
                <a:latin typeface="Cambria" panose="02040503050406030204" pitchFamily="18" charset="0"/>
                <a:ea typeface="Cambria" panose="02040503050406030204" pitchFamily="18" charset="0"/>
                <a:cs typeface="Calibri" panose="020F0502020204030204" pitchFamily="34" charset="0"/>
              </a:rPr>
              <a:t>Sunghwan</a:t>
            </a:r>
            <a:r>
              <a:rPr lang="en-IN" sz="2400" dirty="0" smtClean="0">
                <a:latin typeface="Cambria" panose="02040503050406030204" pitchFamily="18" charset="0"/>
                <a:ea typeface="Cambria" panose="02040503050406030204" pitchFamily="18" charset="0"/>
                <a:cs typeface="Calibri" panose="020F0502020204030204" pitchFamily="34" charset="0"/>
              </a:rPr>
              <a:t> Kim 5 “An Empirical Evaluation Of Machine Learning Techniques for Chronic Kidney Disease Prophecy” ”, IEEE ACCESS, PP 55012– 55022165144 VOLUME 8 2020. </a:t>
            </a:r>
          </a:p>
          <a:p>
            <a:pPr marL="0" indent="0">
              <a:buFont typeface="Arial" pitchFamily="34" charset="0"/>
              <a:buNone/>
            </a:pPr>
            <a:endParaRPr lang="en-IN" sz="105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43646570"/>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4" name="TextBox 4"/>
          <p:cNvSpPr txBox="1"/>
          <p:nvPr/>
        </p:nvSpPr>
        <p:spPr>
          <a:xfrm>
            <a:off x="1028700" y="3847356"/>
            <a:ext cx="11139636" cy="1030475"/>
          </a:xfrm>
          <a:prstGeom prst="rect">
            <a:avLst/>
          </a:prstGeom>
        </p:spPr>
        <p:txBody>
          <a:bodyPr wrap="square" lIns="0" tIns="0" rIns="0" bIns="0" rtlCol="0" anchor="t">
            <a:spAutoFit/>
          </a:bodyPr>
          <a:lstStyle/>
          <a:p>
            <a:pPr algn="ctr">
              <a:lnSpc>
                <a:spcPts val="7839"/>
              </a:lnSpc>
            </a:pPr>
            <a:r>
              <a:rPr lang="en-US" sz="9600" dirty="0" smtClean="0">
                <a:solidFill>
                  <a:srgbClr val="FFFFFF"/>
                </a:solidFill>
                <a:latin typeface="HK Grotesk Bold"/>
              </a:rPr>
              <a:t>THANK YOU!!!</a:t>
            </a:r>
            <a:endParaRPr lang="en-US" sz="8000" dirty="0">
              <a:solidFill>
                <a:srgbClr val="FFFFFF"/>
              </a:solidFill>
              <a:latin typeface="HK Grotesk Bold"/>
            </a:endParaRPr>
          </a:p>
        </p:txBody>
      </p:sp>
      <p:sp>
        <p:nvSpPr>
          <p:cNvPr id="14" name="AutoShape 2" descr="How can we prevent lifestyle diseas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144000" cy="10287000"/>
          </a:xfrm>
          <a:prstGeom prst="rect">
            <a:avLst/>
          </a:prstGeom>
          <a:solidFill>
            <a:srgbClr val="62406B"/>
          </a:solidFill>
        </p:spPr>
      </p:sp>
      <p:sp>
        <p:nvSpPr>
          <p:cNvPr id="9" name="Title 1">
            <a:extLst>
              <a:ext uri="{FF2B5EF4-FFF2-40B4-BE49-F238E27FC236}">
                <a16:creationId xmlns:a16="http://schemas.microsoft.com/office/drawing/2014/main" xmlns="" id="{59891285-D528-F2E1-10E5-2E850CF0E091}"/>
              </a:ext>
            </a:extLst>
          </p:cNvPr>
          <p:cNvSpPr txBox="1">
            <a:spLocks/>
          </p:cNvSpPr>
          <p:nvPr/>
        </p:nvSpPr>
        <p:spPr>
          <a:xfrm>
            <a:off x="0" y="383321"/>
            <a:ext cx="10227650" cy="833718"/>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rPr>
              <a:t>INTRODUCTION</a:t>
            </a:r>
            <a:endParaRPr lang="en-IN" b="1" dirty="0">
              <a:solidFill>
                <a:schemeClr val="bg1"/>
              </a:solidFill>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10" name="Picture 9"/>
          <p:cNvPicPr>
            <a:picLocks noChangeAspect="1"/>
          </p:cNvPicPr>
          <p:nvPr/>
        </p:nvPicPr>
        <p:blipFill>
          <a:blip r:embed="rId2"/>
          <a:stretch>
            <a:fillRect/>
          </a:stretch>
        </p:blipFill>
        <p:spPr>
          <a:xfrm>
            <a:off x="9677400" y="2190239"/>
            <a:ext cx="7747000" cy="5950594"/>
          </a:xfrm>
          <a:prstGeom prst="rect">
            <a:avLst/>
          </a:prstGeom>
        </p:spPr>
      </p:pic>
      <p:sp>
        <p:nvSpPr>
          <p:cNvPr id="11" name="Rectangle 10"/>
          <p:cNvSpPr/>
          <p:nvPr/>
        </p:nvSpPr>
        <p:spPr>
          <a:xfrm>
            <a:off x="1121874" y="1714500"/>
            <a:ext cx="7336325" cy="5011949"/>
          </a:xfrm>
          <a:prstGeom prst="rect">
            <a:avLst/>
          </a:prstGeom>
        </p:spPr>
        <p:txBody>
          <a:bodyPr wrap="square">
            <a:spAutoFit/>
          </a:bodyPr>
          <a:lstStyle/>
          <a:p>
            <a:pPr algn="just">
              <a:lnSpc>
                <a:spcPct val="150000"/>
              </a:lnSpc>
            </a:pPr>
            <a:r>
              <a:rPr lang="en-US" sz="2400" b="0" i="0" dirty="0" smtClean="0">
                <a:solidFill>
                  <a:schemeClr val="bg1"/>
                </a:solidFill>
                <a:effectLst/>
                <a:latin typeface="Times New Roman" panose="02020603050405020304" pitchFamily="18" charset="0"/>
                <a:cs typeface="Times New Roman" panose="02020603050405020304" pitchFamily="18" charset="0"/>
              </a:rPr>
              <a:t> A balanced, healthy dietary pattern includes a variety of fruits, vegetables, whole grains, lean protein, and low-fat dairy products and limits added sugars, saturated </a:t>
            </a:r>
            <a:r>
              <a:rPr lang="en-US" sz="2400" dirty="0">
                <a:solidFill>
                  <a:schemeClr val="bg1"/>
                </a:solidFill>
                <a:latin typeface="Times New Roman" panose="02020603050405020304" pitchFamily="18" charset="0"/>
                <a:cs typeface="Times New Roman" panose="02020603050405020304" pitchFamily="18" charset="0"/>
              </a:rPr>
              <a:t>fats, and sodium.</a:t>
            </a:r>
          </a:p>
          <a:p>
            <a:pPr algn="just">
              <a:lnSpc>
                <a:spcPct val="150000"/>
              </a:lnSpc>
            </a:pPr>
            <a:endParaRPr lang="en-US" sz="2400" dirty="0">
              <a:solidFill>
                <a:schemeClr val="bg1"/>
              </a:solidFill>
              <a:latin typeface="Times New Roman" panose="02020603050405020304" pitchFamily="18" charset="0"/>
              <a:cs typeface="Times New Roman" panose="02020603050405020304" pitchFamily="18" charset="0"/>
            </a:endParaRPr>
          </a:p>
          <a:p>
            <a:pPr algn="just">
              <a:lnSpc>
                <a:spcPct val="150000"/>
              </a:lnSpc>
            </a:pPr>
            <a:r>
              <a:rPr lang="en-US" sz="2400" dirty="0">
                <a:solidFill>
                  <a:schemeClr val="bg1"/>
                </a:solidFill>
                <a:latin typeface="Times New Roman" panose="02020603050405020304" pitchFamily="18" charset="0"/>
                <a:cs typeface="Times New Roman" panose="02020603050405020304" pitchFamily="18" charset="0"/>
              </a:rPr>
              <a:t>Behavioral risk factors such as excessive use of alcohol, bad food habits, eating and smoking tobacco, physical inactivity, wrong body posture and disturbed biological clock increase the likelihood of </a:t>
            </a:r>
            <a:r>
              <a:rPr lang="en-US" sz="2400" dirty="0" smtClean="0">
                <a:solidFill>
                  <a:schemeClr val="bg1"/>
                </a:solidFill>
                <a:latin typeface="Times New Roman" panose="02020603050405020304" pitchFamily="18" charset="0"/>
                <a:cs typeface="Times New Roman" panose="02020603050405020304" pitchFamily="18" charset="0"/>
              </a:rPr>
              <a:t>diseases.</a:t>
            </a:r>
            <a:endParaRPr lang="en-US"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62406B"/>
          </a:solidFill>
        </p:spPr>
      </p:sp>
      <p:sp>
        <p:nvSpPr>
          <p:cNvPr id="10" name="Title 1">
            <a:extLst>
              <a:ext uri="{FF2B5EF4-FFF2-40B4-BE49-F238E27FC236}">
                <a16:creationId xmlns:a16="http://schemas.microsoft.com/office/drawing/2014/main" xmlns="" id="{59891285-D528-F2E1-10E5-2E850CF0E091}"/>
              </a:ext>
            </a:extLst>
          </p:cNvPr>
          <p:cNvSpPr txBox="1">
            <a:spLocks/>
          </p:cNvSpPr>
          <p:nvPr/>
        </p:nvSpPr>
        <p:spPr>
          <a:xfrm>
            <a:off x="9144000" y="348012"/>
            <a:ext cx="8153400" cy="833718"/>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smtClean="0">
                <a:solidFill>
                  <a:schemeClr val="bg1"/>
                </a:solidFill>
                <a:latin typeface="Cambria" panose="02040503050406030204" pitchFamily="18" charset="0"/>
                <a:ea typeface="Cambria" panose="02040503050406030204" pitchFamily="18" charset="0"/>
                <a:cs typeface="Calibri" panose="020F0502020204030204" pitchFamily="34" charset="0"/>
              </a:rPr>
              <a:t>INTRODUCTION</a:t>
            </a:r>
            <a:endParaRPr lang="en-IN" b="1" dirty="0">
              <a:solidFill>
                <a:schemeClr val="bg1"/>
              </a:solidFill>
              <a:latin typeface="Cambria" panose="02040503050406030204" pitchFamily="18" charset="0"/>
              <a:ea typeface="Cambria" panose="02040503050406030204" pitchFamily="18" charset="0"/>
              <a:cs typeface="Calibri" panose="020F0502020204030204" pitchFamily="34" charset="0"/>
            </a:endParaRPr>
          </a:p>
        </p:txBody>
      </p:sp>
      <p:sp>
        <p:nvSpPr>
          <p:cNvPr id="11" name="Rectangle 10"/>
          <p:cNvSpPr/>
          <p:nvPr/>
        </p:nvSpPr>
        <p:spPr>
          <a:xfrm>
            <a:off x="9305924" y="1293359"/>
            <a:ext cx="7686675" cy="784830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2800" b="0" i="0" dirty="0" smtClean="0">
                <a:solidFill>
                  <a:schemeClr val="bg1"/>
                </a:solidFill>
                <a:effectLst/>
                <a:latin typeface="Times New Roman" panose="02020603050405020304" pitchFamily="18" charset="0"/>
                <a:cs typeface="Times New Roman" panose="02020603050405020304" pitchFamily="18" charset="0"/>
              </a:rPr>
              <a:t> Life </a:t>
            </a:r>
            <a:r>
              <a:rPr lang="en-US" sz="2800" dirty="0">
                <a:solidFill>
                  <a:schemeClr val="bg1"/>
                </a:solidFill>
                <a:latin typeface="Times New Roman" panose="02020603050405020304" pitchFamily="18" charset="0"/>
                <a:cs typeface="Times New Roman" panose="02020603050405020304" pitchFamily="18" charset="0"/>
              </a:rPr>
              <a:t>style diseases kill around 40 million people each year, that is around 70% of all deaths globally.</a:t>
            </a:r>
          </a:p>
          <a:p>
            <a:pPr marL="285750" indent="-285750" algn="just">
              <a:lnSpc>
                <a:spcPct val="150000"/>
              </a:lnSpc>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In this project we are mainly concentrating on the early detection of lifestyle disease prediction and counter measures. </a:t>
            </a:r>
          </a:p>
          <a:p>
            <a:pPr marL="285750" indent="-285750" algn="just">
              <a:lnSpc>
                <a:spcPct val="150000"/>
              </a:lnSpc>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We are using machine learning algorithms for the prediction of diseases based on the medical dataset.</a:t>
            </a:r>
          </a:p>
          <a:p>
            <a:pPr marL="285750" indent="-285750" algn="just">
              <a:lnSpc>
                <a:spcPct val="150000"/>
              </a:lnSpc>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Making the exploratory data analysis on the features and making the predictions</a:t>
            </a:r>
          </a:p>
          <a:p>
            <a:pPr algn="just">
              <a:lnSpc>
                <a:spcPct val="150000"/>
              </a:lnSpc>
            </a:pP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7" name="Picture 6" descr="WhatsApp Image 2025-02-05 at 9.11.16 PM.jpeg"/>
          <p:cNvPicPr>
            <a:picLocks noChangeAspect="1"/>
          </p:cNvPicPr>
          <p:nvPr/>
        </p:nvPicPr>
        <p:blipFill>
          <a:blip r:embed="rId2"/>
          <a:stretch>
            <a:fillRect/>
          </a:stretch>
        </p:blipFill>
        <p:spPr>
          <a:xfrm>
            <a:off x="285688" y="222692"/>
            <a:ext cx="8429620" cy="99613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xmlns="" id="{59891285-D528-F2E1-10E5-2E850CF0E091}"/>
              </a:ext>
            </a:extLst>
          </p:cNvPr>
          <p:cNvSpPr txBox="1">
            <a:spLocks/>
          </p:cNvSpPr>
          <p:nvPr/>
        </p:nvSpPr>
        <p:spPr>
          <a:xfrm>
            <a:off x="4137078" y="333308"/>
            <a:ext cx="10227650" cy="833718"/>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chemeClr val="bg1"/>
                </a:solidFill>
                <a:latin typeface="Times New Roman" panose="02020603050405020304" pitchFamily="18" charset="0"/>
                <a:ea typeface="Cambria" panose="02040503050406030204" pitchFamily="18" charset="0"/>
                <a:cs typeface="Times New Roman" panose="02020603050405020304" pitchFamily="18" charset="0"/>
              </a:rPr>
              <a:t>LITERATURE </a:t>
            </a:r>
            <a:r>
              <a:rPr lang="en-IN" b="1" dirty="0"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rPr>
              <a:t>SURVEY </a:t>
            </a:r>
            <a:endParaRPr lang="en-IN" b="1" dirty="0">
              <a:solidFill>
                <a:schemeClr val="bg1"/>
              </a:solidFill>
              <a:latin typeface="Times New Roman" panose="02020603050405020304" pitchFamily="18" charset="0"/>
              <a:ea typeface="Cambria" panose="02040503050406030204" pitchFamily="18" charset="0"/>
              <a:cs typeface="Times New Roman" panose="02020603050405020304" pitchFamily="18" charset="0"/>
            </a:endParaRPr>
          </a:p>
        </p:txBody>
      </p:sp>
      <p:sp>
        <p:nvSpPr>
          <p:cNvPr id="21" name="Rectangle 20"/>
          <p:cNvSpPr/>
          <p:nvPr/>
        </p:nvSpPr>
        <p:spPr>
          <a:xfrm>
            <a:off x="3657600" y="2145923"/>
            <a:ext cx="13792200" cy="577787"/>
          </a:xfrm>
          <a:prstGeom prst="rect">
            <a:avLst/>
          </a:prstGeom>
        </p:spPr>
        <p:txBody>
          <a:bodyPr wrap="square">
            <a:spAutoFit/>
          </a:bodyPr>
          <a:lstStyle/>
          <a:p>
            <a:pPr algn="just">
              <a:lnSpc>
                <a:spcPct val="150000"/>
              </a:lnSpc>
            </a:pPr>
            <a:endParaRPr lang="en-US" sz="2400" b="1" dirty="0" smtClean="0">
              <a:solidFill>
                <a:schemeClr val="bg1"/>
              </a:solidFill>
              <a:latin typeface="Cambria" panose="02040503050406030204" pitchFamily="18" charset="0"/>
              <a:ea typeface="Cambria" panose="020405030504060302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121181144"/>
              </p:ext>
            </p:extLst>
          </p:nvPr>
        </p:nvGraphicFramePr>
        <p:xfrm>
          <a:off x="1727176" y="1407359"/>
          <a:ext cx="14501913" cy="8497957"/>
        </p:xfrm>
        <a:graphic>
          <a:graphicData uri="http://schemas.openxmlformats.org/drawingml/2006/table">
            <a:tbl>
              <a:tblPr firstRow="1" bandRow="1">
                <a:tableStyleId>{5C22544A-7EE6-4342-B048-85BDC9FD1C3A}</a:tableStyleId>
              </a:tblPr>
              <a:tblGrid>
                <a:gridCol w="925080"/>
                <a:gridCol w="3350496"/>
                <a:gridCol w="2775374"/>
                <a:gridCol w="1275174"/>
                <a:gridCol w="6175789"/>
              </a:tblGrid>
              <a:tr h="548959">
                <a:tc>
                  <a:txBody>
                    <a:bodyPr/>
                    <a:lstStyle/>
                    <a:p>
                      <a:r>
                        <a:rPr lang="en-US" sz="2400" dirty="0" smtClean="0">
                          <a:solidFill>
                            <a:schemeClr val="tx1"/>
                          </a:solidFill>
                        </a:rPr>
                        <a:t>SI No</a:t>
                      </a:r>
                      <a:endParaRPr lang="en-US" sz="2400" dirty="0">
                        <a:solidFill>
                          <a:schemeClr val="tx1"/>
                        </a:solidFill>
                      </a:endParaRPr>
                    </a:p>
                  </a:txBody>
                  <a:tcPr/>
                </a:tc>
                <a:tc>
                  <a:txBody>
                    <a:bodyPr/>
                    <a:lstStyle/>
                    <a:p>
                      <a:r>
                        <a:rPr lang="en-US" sz="3200" dirty="0" smtClean="0">
                          <a:solidFill>
                            <a:schemeClr val="tx1"/>
                          </a:solidFill>
                        </a:rPr>
                        <a:t>Title</a:t>
                      </a:r>
                      <a:endParaRPr lang="en-US" sz="3200" dirty="0">
                        <a:solidFill>
                          <a:schemeClr val="tx1"/>
                        </a:solidFill>
                      </a:endParaRPr>
                    </a:p>
                  </a:txBody>
                  <a:tcPr/>
                </a:tc>
                <a:tc>
                  <a:txBody>
                    <a:bodyPr/>
                    <a:lstStyle/>
                    <a:p>
                      <a:r>
                        <a:rPr lang="en-US" sz="3200" dirty="0" smtClean="0">
                          <a:solidFill>
                            <a:schemeClr val="tx1"/>
                          </a:solidFill>
                        </a:rPr>
                        <a:t>Authors</a:t>
                      </a:r>
                      <a:endParaRPr lang="en-US" sz="3200" dirty="0">
                        <a:solidFill>
                          <a:schemeClr val="tx1"/>
                        </a:solidFill>
                      </a:endParaRPr>
                    </a:p>
                  </a:txBody>
                  <a:tcPr/>
                </a:tc>
                <a:tc>
                  <a:txBody>
                    <a:bodyPr/>
                    <a:lstStyle/>
                    <a:p>
                      <a:r>
                        <a:rPr lang="en-US" sz="3200" dirty="0" smtClean="0">
                          <a:solidFill>
                            <a:schemeClr val="tx1"/>
                          </a:solidFill>
                        </a:rPr>
                        <a:t>Year</a:t>
                      </a:r>
                      <a:endParaRPr lang="en-US" sz="3200" dirty="0">
                        <a:solidFill>
                          <a:schemeClr val="tx1"/>
                        </a:solidFill>
                      </a:endParaRPr>
                    </a:p>
                  </a:txBody>
                  <a:tcPr/>
                </a:tc>
                <a:tc>
                  <a:txBody>
                    <a:bodyPr/>
                    <a:lstStyle/>
                    <a:p>
                      <a:r>
                        <a:rPr lang="en-US" sz="3200" dirty="0" smtClean="0">
                          <a:solidFill>
                            <a:schemeClr val="tx1"/>
                          </a:solidFill>
                        </a:rPr>
                        <a:t>Description</a:t>
                      </a:r>
                      <a:endParaRPr lang="en-US" sz="3200" dirty="0">
                        <a:solidFill>
                          <a:schemeClr val="tx1"/>
                        </a:solidFill>
                      </a:endParaRPr>
                    </a:p>
                  </a:txBody>
                  <a:tcPr/>
                </a:tc>
              </a:tr>
              <a:tr h="2524232">
                <a:tc>
                  <a:txBody>
                    <a:bodyPr/>
                    <a:lstStyle/>
                    <a:p>
                      <a:r>
                        <a:rPr lang="en-US" dirty="0" smtClean="0"/>
                        <a:t>1</a:t>
                      </a:r>
                      <a:endParaRPr lang="en-US" dirty="0"/>
                    </a:p>
                  </a:txBody>
                  <a:tcPr/>
                </a:tc>
                <a:tc>
                  <a:txBody>
                    <a:bodyPr/>
                    <a:lstStyle/>
                    <a:p>
                      <a:r>
                        <a:rPr lang="en-US" sz="2200" dirty="0" smtClean="0">
                          <a:solidFill>
                            <a:schemeClr val="tx1"/>
                          </a:solidFill>
                          <a:latin typeface="Google Sans"/>
                          <a:ea typeface="Cambria" panose="02040503050406030204" pitchFamily="18" charset="0"/>
                          <a:cs typeface="Times New Roman" panose="02020603050405020304" pitchFamily="18" charset="0"/>
                        </a:rPr>
                        <a:t>Leveraging and Prediction of Disease Using Machine Learning Techniques </a:t>
                      </a:r>
                      <a:endParaRPr lang="en-US" sz="2200" dirty="0">
                        <a:solidFill>
                          <a:schemeClr val="tx1"/>
                        </a:solidFill>
                      </a:endParaRPr>
                    </a:p>
                  </a:txBody>
                  <a:tcPr/>
                </a:tc>
                <a:tc>
                  <a:txBody>
                    <a:bodyPr/>
                    <a:lstStyle/>
                    <a:p>
                      <a:r>
                        <a:rPr lang="en-IN" sz="2200" dirty="0" err="1" smtClean="0">
                          <a:solidFill>
                            <a:schemeClr val="tx1"/>
                          </a:solidFill>
                          <a:latin typeface="Google Sans"/>
                          <a:ea typeface="Cambria" panose="02040503050406030204" pitchFamily="18" charset="0"/>
                          <a:cs typeface="Times New Roman" panose="02020603050405020304" pitchFamily="18" charset="0"/>
                        </a:rPr>
                        <a:t>Dr.K</a:t>
                      </a:r>
                      <a:r>
                        <a:rPr lang="en-IN" sz="2200" dirty="0" smtClean="0">
                          <a:solidFill>
                            <a:schemeClr val="tx1"/>
                          </a:solidFill>
                          <a:latin typeface="Google Sans"/>
                          <a:ea typeface="Cambria" panose="02040503050406030204" pitchFamily="18" charset="0"/>
                          <a:cs typeface="Times New Roman" panose="02020603050405020304" pitchFamily="18" charset="0"/>
                        </a:rPr>
                        <a:t>. </a:t>
                      </a:r>
                      <a:r>
                        <a:rPr lang="en-IN" sz="2200" dirty="0" err="1" smtClean="0">
                          <a:solidFill>
                            <a:schemeClr val="tx1"/>
                          </a:solidFill>
                          <a:latin typeface="Google Sans"/>
                          <a:ea typeface="Cambria" panose="02040503050406030204" pitchFamily="18" charset="0"/>
                          <a:cs typeface="Times New Roman" panose="02020603050405020304" pitchFamily="18" charset="0"/>
                        </a:rPr>
                        <a:t>Venkata</a:t>
                      </a:r>
                      <a:r>
                        <a:rPr lang="en-IN" sz="2200" dirty="0" smtClean="0">
                          <a:solidFill>
                            <a:schemeClr val="tx1"/>
                          </a:solidFill>
                          <a:latin typeface="Google Sans"/>
                          <a:ea typeface="Cambria" panose="02040503050406030204" pitchFamily="18" charset="0"/>
                          <a:cs typeface="Times New Roman" panose="02020603050405020304" pitchFamily="18" charset="0"/>
                        </a:rPr>
                        <a:t> </a:t>
                      </a:r>
                      <a:r>
                        <a:rPr lang="en-IN" sz="2200" dirty="0" err="1" smtClean="0">
                          <a:solidFill>
                            <a:schemeClr val="tx1"/>
                          </a:solidFill>
                          <a:latin typeface="Google Sans"/>
                          <a:ea typeface="Cambria" panose="02040503050406030204" pitchFamily="18" charset="0"/>
                          <a:cs typeface="Times New Roman" panose="02020603050405020304" pitchFamily="18" charset="0"/>
                        </a:rPr>
                        <a:t>Ramana</a:t>
                      </a:r>
                      <a:endParaRPr lang="en-US" sz="2200" dirty="0">
                        <a:solidFill>
                          <a:schemeClr val="tx1"/>
                        </a:solidFill>
                      </a:endParaRPr>
                    </a:p>
                  </a:txBody>
                  <a:tcPr/>
                </a:tc>
                <a:tc>
                  <a:txBody>
                    <a:bodyPr/>
                    <a:lstStyle/>
                    <a:p>
                      <a:r>
                        <a:rPr lang="en-IN" sz="2200" b="1" dirty="0" smtClean="0">
                          <a:solidFill>
                            <a:schemeClr val="tx1"/>
                          </a:solidFill>
                          <a:latin typeface="Google Sans"/>
                          <a:ea typeface="Cambria" panose="02040503050406030204" pitchFamily="18" charset="0"/>
                          <a:cs typeface="Times New Roman" panose="02020603050405020304" pitchFamily="18" charset="0"/>
                        </a:rPr>
                        <a:t>October 2019 </a:t>
                      </a:r>
                      <a:endParaRPr lang="en-US" sz="2200"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solidFill>
                            <a:schemeClr val="tx1"/>
                          </a:solidFill>
                          <a:latin typeface="Google Sans"/>
                          <a:ea typeface="Cambria" panose="02040503050406030204" pitchFamily="18" charset="0"/>
                          <a:cs typeface="Times New Roman" panose="02020603050405020304" pitchFamily="18" charset="0"/>
                        </a:rPr>
                        <a:t>In this paper, they propose a novel healthcare framework to manage lifestyle diseases using long-term activity monitoring. The framework recognizes the user's activities with the help of the sensed data in runtime and reports the irregular and unhealthy activity  patterns to a doctor and a caregiver.</a:t>
                      </a:r>
                      <a:endParaRPr lang="en-IN" sz="2200" b="0" i="0" u="none" strike="noStrike" kern="1200" baseline="0" dirty="0" smtClean="0">
                        <a:solidFill>
                          <a:schemeClr val="tx1"/>
                        </a:solidFill>
                        <a:latin typeface="Google Sans"/>
                        <a:ea typeface="Cambria" panose="02040503050406030204" pitchFamily="18" charset="0"/>
                        <a:cs typeface="Times New Roman" panose="02020603050405020304" pitchFamily="18" charset="0"/>
                      </a:endParaRPr>
                    </a:p>
                    <a:p>
                      <a:endParaRPr lang="en-US" sz="2200" dirty="0">
                        <a:solidFill>
                          <a:schemeClr val="tx1"/>
                        </a:solidFill>
                      </a:endParaRPr>
                    </a:p>
                  </a:txBody>
                  <a:tcPr/>
                </a:tc>
              </a:tr>
              <a:tr h="2036197">
                <a:tc>
                  <a:txBody>
                    <a:bodyPr/>
                    <a:lstStyle/>
                    <a:p>
                      <a:r>
                        <a:rPr lang="en-US" dirty="0" smtClean="0"/>
                        <a:t>2</a:t>
                      </a:r>
                      <a:endParaRPr lang="en-US" dirty="0"/>
                    </a:p>
                  </a:txBody>
                  <a:tcPr/>
                </a:tc>
                <a:tc>
                  <a:txBody>
                    <a:bodyPr/>
                    <a:lstStyle/>
                    <a:p>
                      <a:r>
                        <a:rPr lang="en-IN" sz="2200" dirty="0" smtClean="0">
                          <a:solidFill>
                            <a:schemeClr val="tx1"/>
                          </a:solidFill>
                          <a:latin typeface="Google Sans"/>
                          <a:ea typeface="Cambria" panose="02040503050406030204" pitchFamily="18" charset="0"/>
                          <a:cs typeface="Times New Roman" panose="02020603050405020304" pitchFamily="18" charset="0"/>
                        </a:rPr>
                        <a:t> </a:t>
                      </a:r>
                      <a:r>
                        <a:rPr lang="en-US" sz="2200" dirty="0" smtClean="0">
                          <a:solidFill>
                            <a:schemeClr val="tx1"/>
                          </a:solidFill>
                          <a:latin typeface="Google Sans"/>
                          <a:ea typeface="Cambria" panose="02040503050406030204" pitchFamily="18" charset="0"/>
                          <a:cs typeface="Times New Roman" panose="02020603050405020304" pitchFamily="18" charset="0"/>
                        </a:rPr>
                        <a:t>Disease Prediction using Machine Learning</a:t>
                      </a:r>
                      <a:endParaRPr lang="en-US" sz="2200" dirty="0">
                        <a:solidFill>
                          <a:schemeClr val="tx1"/>
                        </a:solidFill>
                      </a:endParaRPr>
                    </a:p>
                  </a:txBody>
                  <a:tcPr/>
                </a:tc>
                <a:tc>
                  <a:txBody>
                    <a:bodyPr/>
                    <a:lstStyle/>
                    <a:p>
                      <a:r>
                        <a:rPr lang="en-IN" sz="2200" dirty="0" err="1" smtClean="0">
                          <a:solidFill>
                            <a:schemeClr val="tx1"/>
                          </a:solidFill>
                          <a:latin typeface="Google Sans"/>
                          <a:ea typeface="Cambria" panose="02040503050406030204" pitchFamily="18" charset="0"/>
                          <a:cs typeface="Times New Roman" panose="02020603050405020304" pitchFamily="18" charset="0"/>
                        </a:rPr>
                        <a:t>Palle</a:t>
                      </a:r>
                      <a:r>
                        <a:rPr lang="en-IN" sz="2200" dirty="0" smtClean="0">
                          <a:solidFill>
                            <a:schemeClr val="tx1"/>
                          </a:solidFill>
                          <a:latin typeface="Google Sans"/>
                          <a:ea typeface="Cambria" panose="02040503050406030204" pitchFamily="18" charset="0"/>
                          <a:cs typeface="Times New Roman" panose="02020603050405020304" pitchFamily="18" charset="0"/>
                        </a:rPr>
                        <a:t> </a:t>
                      </a:r>
                      <a:r>
                        <a:rPr lang="en-IN" sz="2200" dirty="0" err="1" smtClean="0">
                          <a:solidFill>
                            <a:schemeClr val="tx1"/>
                          </a:solidFill>
                          <a:latin typeface="Google Sans"/>
                          <a:ea typeface="Cambria" panose="02040503050406030204" pitchFamily="18" charset="0"/>
                          <a:cs typeface="Times New Roman" panose="02020603050405020304" pitchFamily="18" charset="0"/>
                        </a:rPr>
                        <a:t>Pramod</a:t>
                      </a:r>
                      <a:r>
                        <a:rPr lang="en-IN" sz="2200" dirty="0" smtClean="0">
                          <a:solidFill>
                            <a:schemeClr val="tx1"/>
                          </a:solidFill>
                          <a:latin typeface="Google Sans"/>
                          <a:ea typeface="Cambria" panose="02040503050406030204" pitchFamily="18" charset="0"/>
                          <a:cs typeface="Times New Roman" panose="02020603050405020304" pitchFamily="18" charset="0"/>
                        </a:rPr>
                        <a:t> Reddy, </a:t>
                      </a:r>
                      <a:r>
                        <a:rPr lang="en-IN" sz="2200" dirty="0" err="1" smtClean="0">
                          <a:solidFill>
                            <a:schemeClr val="tx1"/>
                          </a:solidFill>
                          <a:latin typeface="Google Sans"/>
                          <a:ea typeface="Cambria" panose="02040503050406030204" pitchFamily="18" charset="0"/>
                          <a:cs typeface="Times New Roman" panose="02020603050405020304" pitchFamily="18" charset="0"/>
                        </a:rPr>
                        <a:t>Dirisinala</a:t>
                      </a:r>
                      <a:r>
                        <a:rPr lang="en-IN" sz="2200" dirty="0" smtClean="0">
                          <a:solidFill>
                            <a:schemeClr val="tx1"/>
                          </a:solidFill>
                          <a:latin typeface="Google Sans"/>
                          <a:ea typeface="Cambria" panose="02040503050406030204" pitchFamily="18" charset="0"/>
                          <a:cs typeface="Times New Roman" panose="02020603050405020304" pitchFamily="18" charset="0"/>
                        </a:rPr>
                        <a:t> </a:t>
                      </a:r>
                      <a:r>
                        <a:rPr lang="en-IN" sz="2200" dirty="0" err="1" smtClean="0">
                          <a:solidFill>
                            <a:schemeClr val="tx1"/>
                          </a:solidFill>
                          <a:latin typeface="Google Sans"/>
                          <a:ea typeface="Cambria" panose="02040503050406030204" pitchFamily="18" charset="0"/>
                          <a:cs typeface="Times New Roman" panose="02020603050405020304" pitchFamily="18" charset="0"/>
                        </a:rPr>
                        <a:t>Madhu</a:t>
                      </a:r>
                      <a:r>
                        <a:rPr lang="en-IN" sz="2200" dirty="0" smtClean="0">
                          <a:solidFill>
                            <a:schemeClr val="tx1"/>
                          </a:solidFill>
                          <a:latin typeface="Google Sans"/>
                          <a:ea typeface="Cambria" panose="02040503050406030204" pitchFamily="18" charset="0"/>
                          <a:cs typeface="Times New Roman" panose="02020603050405020304" pitchFamily="18" charset="0"/>
                        </a:rPr>
                        <a:t> </a:t>
                      </a:r>
                      <a:r>
                        <a:rPr lang="en-IN" sz="2200" dirty="0" err="1" smtClean="0">
                          <a:solidFill>
                            <a:schemeClr val="tx1"/>
                          </a:solidFill>
                          <a:latin typeface="Google Sans"/>
                          <a:ea typeface="Cambria" panose="02040503050406030204" pitchFamily="18" charset="0"/>
                          <a:cs typeface="Times New Roman" panose="02020603050405020304" pitchFamily="18" charset="0"/>
                        </a:rPr>
                        <a:t>Babu</a:t>
                      </a:r>
                      <a:r>
                        <a:rPr lang="en-IN" sz="2200" dirty="0" smtClean="0">
                          <a:solidFill>
                            <a:schemeClr val="tx1"/>
                          </a:solidFill>
                          <a:latin typeface="Google Sans"/>
                          <a:ea typeface="Cambria" panose="02040503050406030204" pitchFamily="18" charset="0"/>
                          <a:cs typeface="Times New Roman" panose="02020603050405020304" pitchFamily="18" charset="0"/>
                        </a:rPr>
                        <a:t>, </a:t>
                      </a:r>
                      <a:r>
                        <a:rPr lang="en-IN" sz="2200" dirty="0" err="1" smtClean="0">
                          <a:solidFill>
                            <a:schemeClr val="tx1"/>
                          </a:solidFill>
                          <a:latin typeface="Google Sans"/>
                          <a:ea typeface="Cambria" panose="02040503050406030204" pitchFamily="18" charset="0"/>
                          <a:cs typeface="Times New Roman" panose="02020603050405020304" pitchFamily="18" charset="0"/>
                        </a:rPr>
                        <a:t>Hardeep</a:t>
                      </a:r>
                      <a:r>
                        <a:rPr lang="en-IN" sz="2200" dirty="0" smtClean="0">
                          <a:solidFill>
                            <a:schemeClr val="tx1"/>
                          </a:solidFill>
                          <a:latin typeface="Google Sans"/>
                          <a:ea typeface="Cambria" panose="02040503050406030204" pitchFamily="18" charset="0"/>
                          <a:cs typeface="Times New Roman" panose="02020603050405020304" pitchFamily="18" charset="0"/>
                        </a:rPr>
                        <a:t> Kumar and </a:t>
                      </a:r>
                      <a:r>
                        <a:rPr lang="en-IN" sz="2200" dirty="0" err="1" smtClean="0">
                          <a:solidFill>
                            <a:schemeClr val="tx1"/>
                          </a:solidFill>
                          <a:latin typeface="Google Sans"/>
                          <a:ea typeface="Cambria" panose="02040503050406030204" pitchFamily="18" charset="0"/>
                          <a:cs typeface="Times New Roman" panose="02020603050405020304" pitchFamily="18" charset="0"/>
                        </a:rPr>
                        <a:t>Dr.Shivi</a:t>
                      </a:r>
                      <a:r>
                        <a:rPr lang="en-IN" sz="2200" dirty="0" smtClean="0">
                          <a:solidFill>
                            <a:schemeClr val="tx1"/>
                          </a:solidFill>
                          <a:latin typeface="Google Sans"/>
                          <a:ea typeface="Cambria" panose="02040503050406030204" pitchFamily="18" charset="0"/>
                          <a:cs typeface="Times New Roman" panose="02020603050405020304" pitchFamily="18" charset="0"/>
                        </a:rPr>
                        <a:t> Sharma</a:t>
                      </a:r>
                      <a:endParaRPr lang="en-US" sz="2200" dirty="0">
                        <a:solidFill>
                          <a:schemeClr val="tx1"/>
                        </a:solidFill>
                      </a:endParaRPr>
                    </a:p>
                  </a:txBody>
                  <a:tcPr/>
                </a:tc>
                <a:tc>
                  <a:txBody>
                    <a:bodyPr/>
                    <a:lstStyle/>
                    <a:p>
                      <a:r>
                        <a:rPr lang="en-US" sz="2200" dirty="0" smtClean="0">
                          <a:solidFill>
                            <a:schemeClr val="tx1"/>
                          </a:solidFill>
                          <a:latin typeface="Google Sans"/>
                          <a:ea typeface="Cambria" panose="02040503050406030204" pitchFamily="18" charset="0"/>
                          <a:cs typeface="Times New Roman" panose="02020603050405020304" pitchFamily="18" charset="0"/>
                        </a:rPr>
                        <a:t> </a:t>
                      </a:r>
                      <a:r>
                        <a:rPr lang="en-US" sz="2200" b="1" dirty="0" smtClean="0">
                          <a:solidFill>
                            <a:schemeClr val="tx1"/>
                          </a:solidFill>
                          <a:latin typeface="Google Sans"/>
                          <a:ea typeface="Cambria" panose="02040503050406030204" pitchFamily="18" charset="0"/>
                          <a:cs typeface="Times New Roman" panose="02020603050405020304" pitchFamily="18" charset="0"/>
                        </a:rPr>
                        <a:t>2021</a:t>
                      </a:r>
                      <a:endParaRPr lang="en-US" sz="2200"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solidFill>
                            <a:schemeClr val="tx1"/>
                          </a:solidFill>
                          <a:latin typeface="Google Sans"/>
                          <a:ea typeface="Cambria" panose="02040503050406030204" pitchFamily="18" charset="0"/>
                          <a:cs typeface="Times New Roman" panose="02020603050405020304" pitchFamily="18" charset="0"/>
                        </a:rPr>
                        <a:t>The method examines the user's symptoms as input and returns the disease's likelihood as an output. Disease prediction is accomplished using the random forest classifier. </a:t>
                      </a:r>
                      <a:endParaRPr lang="en-IN" sz="2200" kern="1200" dirty="0" smtClean="0">
                        <a:solidFill>
                          <a:schemeClr val="tx1"/>
                        </a:solidFill>
                        <a:latin typeface="Google Sans"/>
                        <a:ea typeface="Cambria" panose="02040503050406030204" pitchFamily="18" charset="0"/>
                        <a:cs typeface="Times New Roman" panose="02020603050405020304" pitchFamily="18" charset="0"/>
                      </a:endParaRPr>
                    </a:p>
                    <a:p>
                      <a:endParaRPr lang="en-US" sz="2200" dirty="0">
                        <a:solidFill>
                          <a:schemeClr val="tx1"/>
                        </a:solidFill>
                      </a:endParaRPr>
                    </a:p>
                  </a:txBody>
                  <a:tcPr/>
                </a:tc>
              </a:tr>
              <a:tr h="282078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200" dirty="0" smtClean="0">
                          <a:solidFill>
                            <a:schemeClr val="tx1"/>
                          </a:solidFill>
                          <a:latin typeface="Google Sans"/>
                          <a:ea typeface="Cambria" panose="02040503050406030204" pitchFamily="18" charset="0"/>
                          <a:cs typeface="Times New Roman" panose="02020603050405020304" pitchFamily="18" charset="0"/>
                        </a:rPr>
                        <a:t>Lifestyle Disease Prediction, </a:t>
                      </a:r>
                      <a:r>
                        <a:rPr lang="en-IN" sz="2200" b="1" dirty="0" smtClean="0">
                          <a:solidFill>
                            <a:schemeClr val="tx1"/>
                          </a:solidFill>
                          <a:latin typeface="Google Sans"/>
                          <a:ea typeface="Cambria" panose="02040503050406030204" pitchFamily="18" charset="0"/>
                          <a:cs typeface="Times New Roman" panose="02020603050405020304" pitchFamily="18" charset="0"/>
                        </a:rPr>
                        <a:t>Sep. 2022</a:t>
                      </a:r>
                      <a:endParaRPr lang="en-IN" sz="2200" b="1" i="1" dirty="0" smtClean="0">
                        <a:solidFill>
                          <a:schemeClr val="tx1"/>
                        </a:solidFill>
                        <a:latin typeface="Google Sans"/>
                        <a:ea typeface="Cambria" panose="02040503050406030204" pitchFamily="18" charset="0"/>
                        <a:cs typeface="Times New Roman" panose="02020603050405020304" pitchFamily="18" charset="0"/>
                      </a:endParaRPr>
                    </a:p>
                    <a:p>
                      <a:endParaRPr lang="en-US" sz="2200" dirty="0">
                        <a:solidFill>
                          <a:schemeClr val="tx1"/>
                        </a:solidFill>
                      </a:endParaRPr>
                    </a:p>
                  </a:txBody>
                  <a:tcPr/>
                </a:tc>
                <a:tc>
                  <a:txBody>
                    <a:bodyPr/>
                    <a:lstStyle/>
                    <a:p>
                      <a:r>
                        <a:rPr lang="en-IN" sz="2200" dirty="0" err="1" smtClean="0">
                          <a:solidFill>
                            <a:schemeClr val="tx1"/>
                          </a:solidFill>
                          <a:latin typeface="Google Sans"/>
                          <a:ea typeface="Cambria" panose="02040503050406030204" pitchFamily="18" charset="0"/>
                          <a:cs typeface="Times New Roman" panose="02020603050405020304" pitchFamily="18" charset="0"/>
                        </a:rPr>
                        <a:t>Dr.D.J.Samatha</a:t>
                      </a:r>
                      <a:r>
                        <a:rPr lang="en-IN" sz="2200" dirty="0" smtClean="0">
                          <a:solidFill>
                            <a:schemeClr val="tx1"/>
                          </a:solidFill>
                          <a:latin typeface="Google Sans"/>
                          <a:ea typeface="Cambria" panose="02040503050406030204" pitchFamily="18" charset="0"/>
                          <a:cs typeface="Times New Roman" panose="02020603050405020304" pitchFamily="18" charset="0"/>
                        </a:rPr>
                        <a:t> Naidu , </a:t>
                      </a:r>
                      <a:r>
                        <a:rPr lang="en-IN" sz="2200" dirty="0" err="1" smtClean="0">
                          <a:solidFill>
                            <a:schemeClr val="tx1"/>
                          </a:solidFill>
                          <a:latin typeface="Google Sans"/>
                          <a:ea typeface="Cambria" panose="02040503050406030204" pitchFamily="18" charset="0"/>
                          <a:cs typeface="Times New Roman" panose="02020603050405020304" pitchFamily="18" charset="0"/>
                        </a:rPr>
                        <a:t>K.Mahesh</a:t>
                      </a:r>
                      <a:r>
                        <a:rPr lang="en-IN" sz="2200" dirty="0" smtClean="0">
                          <a:solidFill>
                            <a:schemeClr val="tx1"/>
                          </a:solidFill>
                          <a:latin typeface="Google Sans"/>
                          <a:ea typeface="Cambria" panose="02040503050406030204" pitchFamily="18" charset="0"/>
                          <a:cs typeface="Times New Roman" panose="02020603050405020304" pitchFamily="18" charset="0"/>
                        </a:rPr>
                        <a:t> </a:t>
                      </a:r>
                      <a:endParaRPr lang="en-US" sz="2200" dirty="0">
                        <a:solidFill>
                          <a:schemeClr val="tx1"/>
                        </a:solidFill>
                      </a:endParaRPr>
                    </a:p>
                  </a:txBody>
                  <a:tcPr/>
                </a:tc>
                <a:tc>
                  <a:txBody>
                    <a:bodyPr/>
                    <a:lstStyle/>
                    <a:p>
                      <a:r>
                        <a:rPr lang="en-IN" sz="2200" b="1" dirty="0" smtClean="0">
                          <a:solidFill>
                            <a:schemeClr val="tx1"/>
                          </a:solidFill>
                          <a:latin typeface="Google Sans"/>
                          <a:ea typeface="Cambria" panose="02040503050406030204" pitchFamily="18" charset="0"/>
                          <a:cs typeface="Times New Roman" panose="02020603050405020304" pitchFamily="18" charset="0"/>
                        </a:rPr>
                        <a:t>Sep. 2022</a:t>
                      </a:r>
                      <a:endParaRPr lang="en-US" sz="2200"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solidFill>
                            <a:schemeClr val="tx1"/>
                          </a:solidFill>
                          <a:latin typeface="Google Sans"/>
                          <a:ea typeface="Cambria" panose="02040503050406030204" pitchFamily="18" charset="0"/>
                          <a:cs typeface="Times New Roman" panose="02020603050405020304" pitchFamily="18" charset="0"/>
                        </a:rPr>
                        <a:t>To develop machine learning algorithms in to detect possible genetic disorders caused by unhealthy lifestyles. The proposed work represents recent method that improved algorithms performance and accuracy in distributed environment. In this project we have done analysis using SVM, NB (Naive Bayesian) algorithms by applying validation measures</a:t>
                      </a:r>
                      <a:endParaRPr lang="en-IN" sz="2200" i="1" dirty="0" smtClean="0">
                        <a:solidFill>
                          <a:schemeClr val="tx1"/>
                        </a:solidFill>
                        <a:latin typeface="Google Sans"/>
                        <a:ea typeface="Cambria" panose="02040503050406030204" pitchFamily="18" charset="0"/>
                        <a:cs typeface="Times New Roman" panose="02020603050405020304" pitchFamily="18" charset="0"/>
                      </a:endParaRPr>
                    </a:p>
                    <a:p>
                      <a:endParaRPr lang="en-US" sz="2200" dirty="0">
                        <a:solidFill>
                          <a:schemeClr val="tx1"/>
                        </a:solidFill>
                      </a:endParaRPr>
                    </a:p>
                  </a:txBody>
                  <a:tcPr/>
                </a:tc>
              </a:tr>
            </a:tbl>
          </a:graphicData>
        </a:graphic>
      </p:graphicFrame>
    </p:spTree>
    <p:extLst>
      <p:ext uri="{BB962C8B-B14F-4D97-AF65-F5344CB8AC3E}">
        <p14:creationId xmlns:p14="http://schemas.microsoft.com/office/powerpoint/2010/main" val="5574008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xmlns="" id="{59891285-D528-F2E1-10E5-2E850CF0E091}"/>
              </a:ext>
            </a:extLst>
          </p:cNvPr>
          <p:cNvSpPr txBox="1">
            <a:spLocks/>
          </p:cNvSpPr>
          <p:nvPr/>
        </p:nvSpPr>
        <p:spPr>
          <a:xfrm>
            <a:off x="4157523" y="1017121"/>
            <a:ext cx="10227650" cy="833718"/>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rPr>
              <a:t>AIM &amp; OBJECTIVES</a:t>
            </a:r>
            <a:endParaRPr lang="en-IN" b="1" dirty="0">
              <a:solidFill>
                <a:schemeClr val="bg1"/>
              </a:solidFill>
              <a:latin typeface="Times New Roman" panose="02020603050405020304" pitchFamily="18" charset="0"/>
              <a:ea typeface="Cambria" panose="02040503050406030204" pitchFamily="18" charset="0"/>
              <a:cs typeface="Times New Roman" panose="02020603050405020304" pitchFamily="18" charset="0"/>
            </a:endParaRPr>
          </a:p>
        </p:txBody>
      </p:sp>
      <p:sp>
        <p:nvSpPr>
          <p:cNvPr id="21" name="Rectangle 20"/>
          <p:cNvSpPr/>
          <p:nvPr/>
        </p:nvSpPr>
        <p:spPr>
          <a:xfrm>
            <a:off x="2375248" y="2145922"/>
            <a:ext cx="13792200" cy="6370975"/>
          </a:xfrm>
          <a:prstGeom prst="rect">
            <a:avLst/>
          </a:prstGeom>
        </p:spPr>
        <p:txBody>
          <a:bodyPr wrap="square">
            <a:spAutoFit/>
          </a:bodyPr>
          <a:lstStyle/>
          <a:p>
            <a:pPr algn="just">
              <a:lnSpc>
                <a:spcPct val="150000"/>
              </a:lnSpc>
            </a:pPr>
            <a:r>
              <a:rPr lang="en-US" sz="2800" b="1" dirty="0"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rPr>
              <a:t>AIM</a:t>
            </a:r>
          </a:p>
          <a:p>
            <a:pPr algn="just">
              <a:lnSpc>
                <a:spcPct val="150000"/>
              </a:lnSpc>
            </a:pPr>
            <a:r>
              <a:rPr lang="en-US" sz="2400" b="1" dirty="0"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rPr>
              <a:t>The project is designed to predict medical conditions(Kidney Disease, Liver Disease, Heart Disease) based on user – </a:t>
            </a:r>
            <a:r>
              <a:rPr lang="en-US" sz="2400" b="1" dirty="0" err="1"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rPr>
              <a:t>intputted</a:t>
            </a:r>
            <a:r>
              <a:rPr lang="en-US" sz="2400" b="1" dirty="0"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rPr>
              <a:t> health parameters.</a:t>
            </a:r>
          </a:p>
          <a:p>
            <a:pPr algn="just">
              <a:lnSpc>
                <a:spcPct val="150000"/>
              </a:lnSpc>
            </a:pPr>
            <a:r>
              <a:rPr lang="en-US" sz="2800" b="1" dirty="0"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rPr>
              <a:t>OBJECTIVES </a:t>
            </a:r>
          </a:p>
          <a:p>
            <a:pPr algn="just">
              <a:lnSpc>
                <a:spcPct val="150000"/>
              </a:lnSpc>
            </a:pPr>
            <a:r>
              <a:rPr lang="en-US" sz="2400" b="1" dirty="0"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rPr>
              <a:t>As per the above mentioned aim , herewith we have planned our project as:</a:t>
            </a:r>
          </a:p>
          <a:p>
            <a:pPr marL="342900" indent="-342900" algn="just">
              <a:lnSpc>
                <a:spcPct val="150000"/>
              </a:lnSpc>
              <a:buFont typeface="Arial" panose="020B0604020202020204" pitchFamily="34" charset="0"/>
              <a:buChar char="•"/>
            </a:pPr>
            <a:r>
              <a:rPr lang="en-US" sz="2400" b="1" dirty="0"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rPr>
              <a:t>Data Collection from the standard medical dataset</a:t>
            </a:r>
          </a:p>
          <a:p>
            <a:pPr marL="342900" indent="-342900" algn="just">
              <a:lnSpc>
                <a:spcPct val="150000"/>
              </a:lnSpc>
              <a:buFont typeface="Arial" panose="020B0604020202020204" pitchFamily="34" charset="0"/>
              <a:buChar char="•"/>
            </a:pPr>
            <a:r>
              <a:rPr lang="en-US" sz="2400" b="1" dirty="0"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rPr>
              <a:t>Data preprocessing and Analysis</a:t>
            </a:r>
          </a:p>
          <a:p>
            <a:pPr marL="342900" indent="-342900" algn="just">
              <a:lnSpc>
                <a:spcPct val="150000"/>
              </a:lnSpc>
              <a:buFont typeface="Arial" panose="020B0604020202020204" pitchFamily="34" charset="0"/>
              <a:buChar char="•"/>
            </a:pPr>
            <a:r>
              <a:rPr lang="en-US" sz="2400" b="1" dirty="0"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rPr>
              <a:t>Machine learning Model development using supervised learning algorithms ( Random Forest, Support Vector Machines , Decision Tree, K-Nearest Neighbor and other algorithms ).</a:t>
            </a:r>
          </a:p>
          <a:p>
            <a:pPr marL="342900" indent="-342900" algn="just">
              <a:lnSpc>
                <a:spcPct val="150000"/>
              </a:lnSpc>
              <a:buFont typeface="Arial" panose="020B0604020202020204" pitchFamily="34" charset="0"/>
              <a:buChar char="•"/>
            </a:pPr>
            <a:r>
              <a:rPr lang="en-US" sz="2400" b="1" dirty="0"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rPr>
              <a:t>Prediction of Chronic Kidney Disease, Liver disease and Cardiovascular Disease.</a:t>
            </a:r>
          </a:p>
          <a:p>
            <a:pPr marL="342900" indent="-342900" algn="just">
              <a:lnSpc>
                <a:spcPct val="150000"/>
              </a:lnSpc>
              <a:buFont typeface="Arial" panose="020B0604020202020204" pitchFamily="34" charset="0"/>
              <a:buChar char="•"/>
            </a:pPr>
            <a:r>
              <a:rPr lang="en-US" sz="2400" b="1" dirty="0"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rPr>
              <a:t>Development of Web based Application to demonstrate the disease prediction and measures to cure. </a:t>
            </a:r>
          </a:p>
        </p:txBody>
      </p:sp>
    </p:spTree>
    <p:extLst>
      <p:ext uri="{BB962C8B-B14F-4D97-AF65-F5344CB8AC3E}">
        <p14:creationId xmlns:p14="http://schemas.microsoft.com/office/powerpoint/2010/main" val="154570743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C32C447E-C498-0DE0-4795-184239254772}"/>
              </a:ext>
            </a:extLst>
          </p:cNvPr>
          <p:cNvSpPr txBox="1">
            <a:spLocks/>
          </p:cNvSpPr>
          <p:nvPr/>
        </p:nvSpPr>
        <p:spPr>
          <a:xfrm>
            <a:off x="4103440" y="328285"/>
            <a:ext cx="10515600" cy="10541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800" b="1" dirty="0" smtClean="0">
                <a:solidFill>
                  <a:schemeClr val="bg1"/>
                </a:solidFill>
                <a:latin typeface="Cambria" panose="02040503050406030204" pitchFamily="18" charset="0"/>
                <a:ea typeface="Cambria" panose="02040503050406030204" pitchFamily="18" charset="0"/>
                <a:cs typeface="Calibri" panose="020F0502020204030204" pitchFamily="34" charset="0"/>
              </a:rPr>
              <a:t>PROPOSED SYSTEM</a:t>
            </a:r>
            <a:endParaRPr lang="en-IN" sz="4800" b="1" dirty="0">
              <a:solidFill>
                <a:schemeClr val="bg1"/>
              </a:solidFill>
              <a:latin typeface="Cambria" panose="02040503050406030204" pitchFamily="18" charset="0"/>
              <a:ea typeface="Cambria" panose="02040503050406030204" pitchFamily="18" charset="0"/>
              <a:cs typeface="Calibri" panose="020F0502020204030204" pitchFamily="34" charset="0"/>
            </a:endParaRPr>
          </a:p>
        </p:txBody>
      </p:sp>
      <p:sp>
        <p:nvSpPr>
          <p:cNvPr id="9" name="Content Placeholder 2">
            <a:extLst>
              <a:ext uri="{FF2B5EF4-FFF2-40B4-BE49-F238E27FC236}">
                <a16:creationId xmlns:a16="http://schemas.microsoft.com/office/drawing/2014/main" xmlns="" id="{3CB1C7CB-D158-6C94-BA4B-45F5CC32D944}"/>
              </a:ext>
            </a:extLst>
          </p:cNvPr>
          <p:cNvSpPr txBox="1">
            <a:spLocks/>
          </p:cNvSpPr>
          <p:nvPr/>
        </p:nvSpPr>
        <p:spPr>
          <a:xfrm>
            <a:off x="3095328" y="1663516"/>
            <a:ext cx="12723432" cy="454678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buFont typeface="Symbol" panose="05050102010706020507" pitchFamily="18" charset="2"/>
              <a:buChar char=""/>
              <a:tabLst>
                <a:tab pos="457200" algn="l"/>
              </a:tabLst>
            </a:pPr>
            <a:r>
              <a:rPr lang="en-IN" sz="28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This main objective of the project is to predict Lifestyle Diseases based on full features  of dataset using Machine Learning Algorithms.</a:t>
            </a:r>
          </a:p>
          <a:p>
            <a:pPr algn="just">
              <a:lnSpc>
                <a:spcPct val="150000"/>
              </a:lnSpc>
              <a:buFont typeface="Symbol" panose="05050102010706020507" pitchFamily="18" charset="2"/>
              <a:buChar char=""/>
              <a:tabLst>
                <a:tab pos="457200" algn="l"/>
              </a:tabLst>
            </a:pPr>
            <a:r>
              <a:rPr lang="en-IN" sz="28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In this perception, Logistic Regression, Support Vector Machine Classifier, Random Forest Classifier</a:t>
            </a:r>
            <a:r>
              <a:rPr lang="en-IN" sz="28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sz="28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Decision Tree Classifier and Artificial Neural Network are applied.</a:t>
            </a:r>
          </a:p>
          <a:p>
            <a:pPr algn="just">
              <a:lnSpc>
                <a:spcPct val="150000"/>
              </a:lnSpc>
              <a:buFont typeface="Symbol" panose="05050102010706020507" pitchFamily="18" charset="2"/>
              <a:buChar char=""/>
              <a:tabLst>
                <a:tab pos="457200" algn="l"/>
              </a:tabLst>
            </a:pPr>
            <a:r>
              <a:rPr lang="en-IN" sz="28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Performance Evaluation and comparison study of algorithms are calculated and finding the best accuracy and other specific metrics.</a:t>
            </a:r>
          </a:p>
          <a:p>
            <a:pPr algn="just">
              <a:lnSpc>
                <a:spcPct val="150000"/>
              </a:lnSpc>
              <a:spcAft>
                <a:spcPts val="400"/>
              </a:spcAft>
              <a:buFont typeface="Symbol" panose="05050102010706020507" pitchFamily="18" charset="2"/>
              <a:buChar char=""/>
              <a:tabLst>
                <a:tab pos="457200" algn="l"/>
              </a:tabLst>
            </a:pPr>
            <a:r>
              <a:rPr lang="en-IN" sz="28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Exploratory data Analysis on Dataset.</a:t>
            </a:r>
          </a:p>
          <a:p>
            <a:pPr algn="just">
              <a:lnSpc>
                <a:spcPct val="150000"/>
              </a:lnSpc>
              <a:spcAft>
                <a:spcPts val="400"/>
              </a:spcAft>
              <a:buFont typeface="Symbol" panose="05050102010706020507" pitchFamily="18" charset="2"/>
              <a:buChar char=""/>
              <a:tabLst>
                <a:tab pos="457200" algn="l"/>
              </a:tabLst>
            </a:pPr>
            <a:r>
              <a:rPr lang="en-IN" sz="28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Finally we are developing An web based application to input the medical record and check the type of disease .</a:t>
            </a:r>
          </a:p>
        </p:txBody>
      </p:sp>
    </p:spTree>
    <p:extLst>
      <p:ext uri="{BB962C8B-B14F-4D97-AF65-F5344CB8AC3E}">
        <p14:creationId xmlns:p14="http://schemas.microsoft.com/office/powerpoint/2010/main" val="253283591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C32C447E-C498-0DE0-4795-184239254772}"/>
              </a:ext>
            </a:extLst>
          </p:cNvPr>
          <p:cNvSpPr txBox="1">
            <a:spLocks/>
          </p:cNvSpPr>
          <p:nvPr/>
        </p:nvSpPr>
        <p:spPr>
          <a:xfrm>
            <a:off x="3383360" y="328285"/>
            <a:ext cx="10515600" cy="10541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smtClean="0">
                <a:solidFill>
                  <a:schemeClr val="bg1"/>
                </a:solidFill>
                <a:latin typeface="Times New Roman" panose="02020603050405020304" pitchFamily="18" charset="0"/>
                <a:ea typeface="Cambria" panose="02040503050406030204" pitchFamily="18" charset="0"/>
                <a:cs typeface="Times New Roman" panose="02020603050405020304" pitchFamily="18" charset="0"/>
              </a:rPr>
              <a:t>ADVANTAGES</a:t>
            </a:r>
            <a:endParaRPr lang="en-IN" b="1" dirty="0">
              <a:solidFill>
                <a:schemeClr val="bg1"/>
              </a:solidFill>
              <a:latin typeface="Cambria" panose="02040503050406030204" pitchFamily="18" charset="0"/>
              <a:ea typeface="Cambria" panose="02040503050406030204" pitchFamily="18" charset="0"/>
              <a:cs typeface="Calibri" panose="020F0502020204030204" pitchFamily="34" charset="0"/>
            </a:endParaRPr>
          </a:p>
        </p:txBody>
      </p:sp>
      <p:sp>
        <p:nvSpPr>
          <p:cNvPr id="9" name="Content Placeholder 2">
            <a:extLst>
              <a:ext uri="{FF2B5EF4-FFF2-40B4-BE49-F238E27FC236}">
                <a16:creationId xmlns:a16="http://schemas.microsoft.com/office/drawing/2014/main" xmlns="" id="{3CB1C7CB-D158-6C94-BA4B-45F5CC32D944}"/>
              </a:ext>
            </a:extLst>
          </p:cNvPr>
          <p:cNvSpPr txBox="1">
            <a:spLocks/>
          </p:cNvSpPr>
          <p:nvPr/>
        </p:nvSpPr>
        <p:spPr>
          <a:xfrm>
            <a:off x="2660003" y="1663516"/>
            <a:ext cx="12723432" cy="454678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en-GB" sz="3600" b="1" dirty="0" smtClean="0">
                <a:solidFill>
                  <a:schemeClr val="bg1"/>
                </a:solidFill>
                <a:latin typeface="Times New Roman"/>
                <a:ea typeface="+mn-lt"/>
                <a:cs typeface="+mn-lt"/>
              </a:rPr>
              <a:t>Advantages of the Proposed System:</a:t>
            </a:r>
            <a:endParaRPr lang="en-US" sz="3600" b="1" dirty="0" smtClean="0">
              <a:solidFill>
                <a:schemeClr val="bg1"/>
              </a:solidFill>
              <a:latin typeface="Times New Roman"/>
              <a:cs typeface="Times New Roman"/>
            </a:endParaRPr>
          </a:p>
          <a:p>
            <a:pPr marL="0" indent="0" algn="just">
              <a:lnSpc>
                <a:spcPct val="150000"/>
              </a:lnSpc>
              <a:buNone/>
            </a:pPr>
            <a:r>
              <a:rPr lang="en-GB" sz="3600" dirty="0" smtClean="0">
                <a:solidFill>
                  <a:schemeClr val="bg1"/>
                </a:solidFill>
                <a:latin typeface="Times New Roman"/>
                <a:ea typeface="+mn-lt"/>
                <a:cs typeface="+mn-lt"/>
              </a:rPr>
              <a:t>We are creating one of the recommendation system , </a:t>
            </a:r>
            <a:r>
              <a:rPr lang="en-GB" sz="3600" dirty="0" err="1" smtClean="0">
                <a:solidFill>
                  <a:schemeClr val="bg1"/>
                </a:solidFill>
                <a:latin typeface="Times New Roman"/>
                <a:ea typeface="+mn-lt"/>
                <a:cs typeface="+mn-lt"/>
              </a:rPr>
              <a:t>whcih</a:t>
            </a:r>
            <a:r>
              <a:rPr lang="en-GB" sz="3600" dirty="0" smtClean="0">
                <a:solidFill>
                  <a:schemeClr val="bg1"/>
                </a:solidFill>
                <a:latin typeface="Times New Roman"/>
                <a:ea typeface="+mn-lt"/>
                <a:cs typeface="+mn-lt"/>
              </a:rPr>
              <a:t> will be useful for any kind of medical record data</a:t>
            </a:r>
            <a:endParaRPr lang="en-GB" sz="3600" dirty="0" smtClean="0">
              <a:solidFill>
                <a:schemeClr val="bg1"/>
              </a:solidFill>
              <a:latin typeface="Times New Roman"/>
              <a:cs typeface="Times New Roman"/>
            </a:endParaRPr>
          </a:p>
          <a:p>
            <a:pPr algn="just">
              <a:lnSpc>
                <a:spcPct val="150000"/>
              </a:lnSpc>
            </a:pPr>
            <a:r>
              <a:rPr lang="en-GB" sz="3600" dirty="0" smtClean="0">
                <a:solidFill>
                  <a:schemeClr val="bg1"/>
                </a:solidFill>
                <a:latin typeface="Times New Roman"/>
                <a:ea typeface="+mn-lt"/>
                <a:cs typeface="+mn-lt"/>
              </a:rPr>
              <a:t>1. We have increased the accuracy of the system to 91%</a:t>
            </a:r>
            <a:endParaRPr lang="en-GB" sz="3600" dirty="0" smtClean="0">
              <a:solidFill>
                <a:schemeClr val="bg1"/>
              </a:solidFill>
              <a:latin typeface="Times New Roman"/>
              <a:cs typeface="Times New Roman"/>
            </a:endParaRPr>
          </a:p>
          <a:p>
            <a:pPr algn="just">
              <a:lnSpc>
                <a:spcPct val="150000"/>
              </a:lnSpc>
            </a:pPr>
            <a:r>
              <a:rPr lang="en-GB" sz="3600" dirty="0" smtClean="0">
                <a:solidFill>
                  <a:schemeClr val="bg1"/>
                </a:solidFill>
                <a:latin typeface="Times New Roman"/>
                <a:ea typeface="+mn-lt"/>
                <a:cs typeface="+mn-lt"/>
              </a:rPr>
              <a:t>2. Web application is created which is very user friendly and easy to use</a:t>
            </a:r>
            <a:endParaRPr lang="en-GB" sz="3600" dirty="0" smtClean="0">
              <a:solidFill>
                <a:schemeClr val="bg1"/>
              </a:solidFill>
              <a:latin typeface="Times New Roman"/>
              <a:cs typeface="Times New Roman"/>
            </a:endParaRPr>
          </a:p>
          <a:p>
            <a:pPr algn="just">
              <a:lnSpc>
                <a:spcPct val="150000"/>
              </a:lnSpc>
            </a:pPr>
            <a:r>
              <a:rPr lang="en-GB" sz="3600" dirty="0" smtClean="0">
                <a:solidFill>
                  <a:schemeClr val="bg1"/>
                </a:solidFill>
                <a:latin typeface="Times New Roman"/>
                <a:ea typeface="+mn-lt"/>
                <a:cs typeface="+mn-lt"/>
              </a:rPr>
              <a:t>3. The full fledged features are used for the prediction</a:t>
            </a:r>
            <a:endParaRPr lang="en-GB" sz="3600" dirty="0" smtClean="0">
              <a:solidFill>
                <a:schemeClr val="bg1"/>
              </a:solidFill>
              <a:latin typeface="Times New Roman"/>
              <a:cs typeface="Times New Roman"/>
            </a:endParaRPr>
          </a:p>
          <a:p>
            <a:pPr algn="just">
              <a:lnSpc>
                <a:spcPct val="150000"/>
              </a:lnSpc>
            </a:pPr>
            <a:r>
              <a:rPr lang="en-GB" sz="3600" dirty="0" smtClean="0">
                <a:solidFill>
                  <a:schemeClr val="bg1"/>
                </a:solidFill>
                <a:latin typeface="Times New Roman"/>
                <a:ea typeface="+mn-lt"/>
                <a:cs typeface="+mn-lt"/>
              </a:rPr>
              <a:t>4. Comparison of different algorithms can give for flexibility to use best Model</a:t>
            </a:r>
            <a:endParaRPr lang="en-GB" sz="3600" dirty="0" smtClean="0">
              <a:solidFill>
                <a:schemeClr val="bg1"/>
              </a:solidFill>
              <a:latin typeface="Times New Roman"/>
              <a:cs typeface="Times New Roman"/>
            </a:endParaRPr>
          </a:p>
          <a:p>
            <a:pPr algn="just"/>
            <a:endParaRPr lang="en-IN" sz="3600" dirty="0" smtClean="0">
              <a:solidFill>
                <a:schemeClr val="bg1"/>
              </a:solidFill>
            </a:endParaRPr>
          </a:p>
          <a:p>
            <a:pPr algn="just"/>
            <a:endParaRPr lang="en-IN" sz="3600" dirty="0">
              <a:solidFill>
                <a:schemeClr val="bg1"/>
              </a:solidFill>
            </a:endParaRPr>
          </a:p>
        </p:txBody>
      </p:sp>
    </p:spTree>
    <p:extLst>
      <p:ext uri="{BB962C8B-B14F-4D97-AF65-F5344CB8AC3E}">
        <p14:creationId xmlns:p14="http://schemas.microsoft.com/office/powerpoint/2010/main" val="2532835916"/>
      </p:ext>
    </p:extLst>
  </p:cSld>
  <p:clrMapOvr>
    <a:masterClrMapping/>
  </p:clrMapOvr>
  <p:transition spd="slow">
    <p:wheel spokes="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1367136" y="1028700"/>
            <a:ext cx="15892164" cy="8003232"/>
          </a:xfrm>
          <a:prstGeom prst="rect">
            <a:avLst/>
          </a:prstGeom>
          <a:solidFill>
            <a:srgbClr val="FFFFFF"/>
          </a:solidFill>
        </p:spPr>
      </p:sp>
      <p:pic>
        <p:nvPicPr>
          <p:cNvPr id="8" name="Picture 7">
            <a:extLst>
              <a:ext uri="{FF2B5EF4-FFF2-40B4-BE49-F238E27FC236}">
                <a16:creationId xmlns:a16="http://schemas.microsoft.com/office/drawing/2014/main" xmlns="" id="{F7C44AC3-C623-2FF7-165E-C0A315DCD5AF}"/>
              </a:ext>
            </a:extLst>
          </p:cNvPr>
          <p:cNvPicPr>
            <a:picLocks noChangeAspect="1"/>
          </p:cNvPicPr>
          <p:nvPr/>
        </p:nvPicPr>
        <p:blipFill rotWithShape="1">
          <a:blip r:embed="rId2"/>
          <a:srcRect l="31224" t="29100" r="12104" b="15635"/>
          <a:stretch/>
        </p:blipFill>
        <p:spPr bwMode="auto">
          <a:xfrm>
            <a:off x="2133600" y="1845711"/>
            <a:ext cx="12541344" cy="6879189"/>
          </a:xfrm>
          <a:prstGeom prst="rect">
            <a:avLst/>
          </a:prstGeom>
          <a:ln>
            <a:noFill/>
          </a:ln>
          <a:extLst>
            <a:ext uri="{53640926-AAD7-44D8-BBD7-CCE9431645EC}">
              <a14:shadowObscured xmlns:a14="http://schemas.microsoft.com/office/drawing/2010/main"/>
            </a:ext>
          </a:extLst>
        </p:spPr>
      </p:pic>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368</TotalTime>
  <Words>943</Words>
  <Application>Microsoft Office PowerPoint</Application>
  <PresentationFormat>Custom</PresentationFormat>
  <Paragraphs>140</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Cambria</vt:lpstr>
      <vt:lpstr>Times New Roman</vt:lpstr>
      <vt:lpstr>Google Sans</vt:lpstr>
      <vt:lpstr>Symbol</vt:lpstr>
      <vt:lpstr>Calibri</vt:lpstr>
      <vt:lpstr>HK Grotesk Bold</vt:lpstr>
      <vt:lpstr>Bahnschrift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Proposal Presentation in Purple Monochrome Corporate Style</dc:title>
  <dc:creator>Admin</dc:creator>
  <cp:lastModifiedBy>DELL</cp:lastModifiedBy>
  <cp:revision>41</cp:revision>
  <dcterms:created xsi:type="dcterms:W3CDTF">2006-08-16T00:00:00Z</dcterms:created>
  <dcterms:modified xsi:type="dcterms:W3CDTF">2025-05-06T09:15:45Z</dcterms:modified>
  <dc:identifier>DAGC9jek7TY</dc:identifier>
</cp:coreProperties>
</file>